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94" r:id="rId2"/>
    <p:sldId id="257" r:id="rId3"/>
    <p:sldId id="258" r:id="rId4"/>
    <p:sldId id="259" r:id="rId5"/>
    <p:sldId id="263" r:id="rId6"/>
    <p:sldId id="261" r:id="rId7"/>
    <p:sldId id="265" r:id="rId8"/>
    <p:sldId id="268" r:id="rId9"/>
    <p:sldId id="266" r:id="rId10"/>
    <p:sldId id="271" r:id="rId11"/>
    <p:sldId id="273" r:id="rId12"/>
    <p:sldId id="274" r:id="rId13"/>
    <p:sldId id="275" r:id="rId14"/>
    <p:sldId id="293" r:id="rId15"/>
    <p:sldId id="276" r:id="rId16"/>
    <p:sldId id="277" r:id="rId17"/>
    <p:sldId id="278" r:id="rId18"/>
    <p:sldId id="279" r:id="rId19"/>
    <p:sldId id="282" r:id="rId20"/>
    <p:sldId id="283" r:id="rId21"/>
    <p:sldId id="285" r:id="rId22"/>
    <p:sldId id="286" r:id="rId23"/>
    <p:sldId id="287" r:id="rId24"/>
    <p:sldId id="288" r:id="rId25"/>
    <p:sldId id="289" r:id="rId26"/>
    <p:sldId id="290"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474" autoAdjust="0"/>
  </p:normalViewPr>
  <p:slideViewPr>
    <p:cSldViewPr snapToGrid="0">
      <p:cViewPr varScale="1">
        <p:scale>
          <a:sx n="62" d="100"/>
          <a:sy n="62" d="100"/>
        </p:scale>
        <p:origin x="1958" y="48"/>
      </p:cViewPr>
      <p:guideLst/>
    </p:cSldViewPr>
  </p:slideViewPr>
  <p:notesTextViewPr>
    <p:cViewPr>
      <p:scale>
        <a:sx n="1" d="1"/>
        <a:sy n="1" d="1"/>
      </p:scale>
      <p:origin x="0" y="0"/>
    </p:cViewPr>
  </p:notesTextViewPr>
  <p:notesViewPr>
    <p:cSldViewPr snapToGrid="0">
      <p:cViewPr varScale="1">
        <p:scale>
          <a:sx n="93" d="100"/>
          <a:sy n="93" d="100"/>
        </p:scale>
        <p:origin x="271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8BB35DD-EAA6-46E3-8454-DF15397424DB}" type="datetimeFigureOut">
              <a:rPr lang="en-US" smtClean="0"/>
              <a:t>4/9/2019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F05713B-9B7C-402C-BE05-373105FFA3A1}" type="slidenum">
              <a:rPr lang="en-US" smtClean="0"/>
              <a:t>‹#›</a:t>
            </a:fld>
            <a:endParaRPr lang="en-US"/>
          </a:p>
        </p:txBody>
      </p:sp>
    </p:spTree>
    <p:extLst>
      <p:ext uri="{BB962C8B-B14F-4D97-AF65-F5344CB8AC3E}">
        <p14:creationId xmlns:p14="http://schemas.microsoft.com/office/powerpoint/2010/main" val="2960543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3C182B7-058F-4A7F-9EA6-D4412E39F9A9}" type="datetimeFigureOut">
              <a:rPr lang="en-US" smtClean="0"/>
              <a:t>4/9/2019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468615E-6EF7-4175-BB69-0218D15CA53D}" type="slidenum">
              <a:rPr lang="en-US" smtClean="0"/>
              <a:t>‹#›</a:t>
            </a:fld>
            <a:endParaRPr lang="en-US"/>
          </a:p>
        </p:txBody>
      </p:sp>
    </p:spTree>
    <p:extLst>
      <p:ext uri="{BB962C8B-B14F-4D97-AF65-F5344CB8AC3E}">
        <p14:creationId xmlns:p14="http://schemas.microsoft.com/office/powerpoint/2010/main" val="3346968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of process of developing an effective marketing campaign</a:t>
            </a:r>
            <a:r>
              <a:rPr lang="en-US" baseline="0" dirty="0" smtClean="0"/>
              <a:t> is: how are you going to deliver your message to your audience. When using direct mail, you need to be able to reach the targets mailbox. You need a list. </a:t>
            </a:r>
            <a:endParaRPr lang="en-US" dirty="0"/>
          </a:p>
        </p:txBody>
      </p:sp>
      <p:sp>
        <p:nvSpPr>
          <p:cNvPr id="4" name="Slide Number Placeholder 3"/>
          <p:cNvSpPr>
            <a:spLocks noGrp="1"/>
          </p:cNvSpPr>
          <p:nvPr>
            <p:ph type="sldNum" sz="quarter" idx="10"/>
          </p:nvPr>
        </p:nvSpPr>
        <p:spPr/>
        <p:txBody>
          <a:bodyPr/>
          <a:lstStyle/>
          <a:p>
            <a:fld id="{E468615E-6EF7-4175-BB69-0218D15CA53D}" type="slidenum">
              <a:rPr lang="en-US" smtClean="0"/>
              <a:t>1</a:t>
            </a:fld>
            <a:endParaRPr lang="en-US"/>
          </a:p>
        </p:txBody>
      </p:sp>
    </p:spTree>
    <p:extLst>
      <p:ext uri="{BB962C8B-B14F-4D97-AF65-F5344CB8AC3E}">
        <p14:creationId xmlns:p14="http://schemas.microsoft.com/office/powerpoint/2010/main" val="2634663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8615E-6EF7-4175-BB69-0218D15CA53D}" type="slidenum">
              <a:rPr lang="en-US" smtClean="0"/>
              <a:t>24</a:t>
            </a:fld>
            <a:endParaRPr lang="en-US"/>
          </a:p>
        </p:txBody>
      </p:sp>
    </p:spTree>
    <p:extLst>
      <p:ext uri="{BB962C8B-B14F-4D97-AF65-F5344CB8AC3E}">
        <p14:creationId xmlns:p14="http://schemas.microsoft.com/office/powerpoint/2010/main" val="1038615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RR%= Orders/Mail </a:t>
            </a:r>
            <a:r>
              <a:rPr lang="en-US" dirty="0" err="1" smtClean="0"/>
              <a:t>Qty</a:t>
            </a:r>
            <a:endParaRPr lang="en-US" dirty="0" smtClean="0"/>
          </a:p>
          <a:p>
            <a:r>
              <a:rPr lang="en-US" dirty="0" smtClean="0"/>
              <a:t>ROI= Gains-Investment Cost/Investment Cost</a:t>
            </a:r>
          </a:p>
          <a:p>
            <a:endParaRPr lang="en-US" dirty="0"/>
          </a:p>
        </p:txBody>
      </p:sp>
      <p:sp>
        <p:nvSpPr>
          <p:cNvPr id="4" name="Slide Number Placeholder 3"/>
          <p:cNvSpPr>
            <a:spLocks noGrp="1"/>
          </p:cNvSpPr>
          <p:nvPr>
            <p:ph type="sldNum" sz="quarter" idx="10"/>
          </p:nvPr>
        </p:nvSpPr>
        <p:spPr/>
        <p:txBody>
          <a:bodyPr/>
          <a:lstStyle/>
          <a:p>
            <a:fld id="{E468615E-6EF7-4175-BB69-0218D15CA53D}" type="slidenum">
              <a:rPr lang="en-US" smtClean="0"/>
              <a:t>25</a:t>
            </a:fld>
            <a:endParaRPr lang="en-US"/>
          </a:p>
        </p:txBody>
      </p:sp>
    </p:spTree>
    <p:extLst>
      <p:ext uri="{BB962C8B-B14F-4D97-AF65-F5344CB8AC3E}">
        <p14:creationId xmlns:p14="http://schemas.microsoft.com/office/powerpoint/2010/main" val="724098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8615E-6EF7-4175-BB69-0218D15CA53D}" type="slidenum">
              <a:rPr lang="en-US" smtClean="0"/>
              <a:t>26</a:t>
            </a:fld>
            <a:endParaRPr lang="en-US"/>
          </a:p>
        </p:txBody>
      </p:sp>
    </p:spTree>
    <p:extLst>
      <p:ext uri="{BB962C8B-B14F-4D97-AF65-F5344CB8AC3E}">
        <p14:creationId xmlns:p14="http://schemas.microsoft.com/office/powerpoint/2010/main" val="2767504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you will learn some of the list buying and selling fundamentals to get you well on your way to an effective campaign. </a:t>
            </a:r>
            <a:endParaRPr lang="en-US" dirty="0"/>
          </a:p>
        </p:txBody>
      </p:sp>
      <p:sp>
        <p:nvSpPr>
          <p:cNvPr id="4" name="Slide Number Placeholder 3"/>
          <p:cNvSpPr>
            <a:spLocks noGrp="1"/>
          </p:cNvSpPr>
          <p:nvPr>
            <p:ph type="sldNum" sz="quarter" idx="10"/>
          </p:nvPr>
        </p:nvSpPr>
        <p:spPr/>
        <p:txBody>
          <a:bodyPr/>
          <a:lstStyle/>
          <a:p>
            <a:fld id="{E468615E-6EF7-4175-BB69-0218D15CA53D}" type="slidenum">
              <a:rPr lang="en-US" smtClean="0"/>
              <a:t>2</a:t>
            </a:fld>
            <a:endParaRPr lang="en-US"/>
          </a:p>
        </p:txBody>
      </p:sp>
    </p:spTree>
    <p:extLst>
      <p:ext uri="{BB962C8B-B14F-4D97-AF65-F5344CB8AC3E}">
        <p14:creationId xmlns:p14="http://schemas.microsoft.com/office/powerpoint/2010/main" val="1314196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end product of your mail campaign is hopefully</a:t>
            </a:r>
            <a:r>
              <a:rPr lang="en-US" baseline="0" dirty="0" smtClean="0"/>
              <a:t> a fun, creative piece… but in order for it to be </a:t>
            </a:r>
            <a:r>
              <a:rPr lang="en-US" i="1" baseline="0" dirty="0" smtClean="0"/>
              <a:t>effective</a:t>
            </a:r>
            <a:r>
              <a:rPr lang="en-US" baseline="0" dirty="0" smtClean="0"/>
              <a:t>…. A lot of setup and work goes on behind the scenes. An effective marketer garners insights from their current customers. Who are the best customers? Worst? Can they be grouped?  How can you replicate customers similar in nature?  </a:t>
            </a:r>
            <a:endParaRPr lang="en-US" dirty="0" smtClean="0"/>
          </a:p>
        </p:txBody>
      </p:sp>
      <p:sp>
        <p:nvSpPr>
          <p:cNvPr id="4" name="Slide Number Placeholder 3"/>
          <p:cNvSpPr>
            <a:spLocks noGrp="1"/>
          </p:cNvSpPr>
          <p:nvPr>
            <p:ph type="sldNum" sz="quarter" idx="10"/>
          </p:nvPr>
        </p:nvSpPr>
        <p:spPr/>
        <p:txBody>
          <a:bodyPr/>
          <a:lstStyle/>
          <a:p>
            <a:fld id="{E468615E-6EF7-4175-BB69-0218D15CA53D}" type="slidenum">
              <a:rPr lang="en-US" smtClean="0"/>
              <a:t>3</a:t>
            </a:fld>
            <a:endParaRPr lang="en-US"/>
          </a:p>
        </p:txBody>
      </p:sp>
    </p:spTree>
    <p:extLst>
      <p:ext uri="{BB962C8B-B14F-4D97-AF65-F5344CB8AC3E}">
        <p14:creationId xmlns:p14="http://schemas.microsoft.com/office/powerpoint/2010/main" val="2717437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your goals and how much money do</a:t>
            </a:r>
            <a:r>
              <a:rPr lang="en-US" baseline="0" dirty="0" smtClean="0"/>
              <a:t> you have to use on a acquiring a new customer</a:t>
            </a:r>
            <a:r>
              <a:rPr lang="en-US" dirty="0" smtClean="0"/>
              <a:t>?</a:t>
            </a:r>
            <a:endParaRPr lang="en-US" dirty="0"/>
          </a:p>
        </p:txBody>
      </p:sp>
      <p:sp>
        <p:nvSpPr>
          <p:cNvPr id="4" name="Slide Number Placeholder 3"/>
          <p:cNvSpPr>
            <a:spLocks noGrp="1"/>
          </p:cNvSpPr>
          <p:nvPr>
            <p:ph type="sldNum" sz="quarter" idx="10"/>
          </p:nvPr>
        </p:nvSpPr>
        <p:spPr/>
        <p:txBody>
          <a:bodyPr/>
          <a:lstStyle/>
          <a:p>
            <a:fld id="{E468615E-6EF7-4175-BB69-0218D15CA53D}" type="slidenum">
              <a:rPr lang="en-US" smtClean="0"/>
              <a:t>4</a:t>
            </a:fld>
            <a:endParaRPr lang="en-US"/>
          </a:p>
        </p:txBody>
      </p:sp>
    </p:spTree>
    <p:extLst>
      <p:ext uri="{BB962C8B-B14F-4D97-AF65-F5344CB8AC3E}">
        <p14:creationId xmlns:p14="http://schemas.microsoft.com/office/powerpoint/2010/main" val="789905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order to deliver your message to your audiences’ mailbox, you need a list. There are 4 types of lists: house, compiled, response, and saturation. Each list has it strengths and its use is dependent on your overall goals and objectives of the campaign. </a:t>
            </a:r>
            <a:endParaRPr lang="en-US" dirty="0"/>
          </a:p>
        </p:txBody>
      </p:sp>
      <p:sp>
        <p:nvSpPr>
          <p:cNvPr id="4" name="Slide Number Placeholder 3"/>
          <p:cNvSpPr>
            <a:spLocks noGrp="1"/>
          </p:cNvSpPr>
          <p:nvPr>
            <p:ph type="sldNum" sz="quarter" idx="10"/>
          </p:nvPr>
        </p:nvSpPr>
        <p:spPr/>
        <p:txBody>
          <a:bodyPr/>
          <a:lstStyle/>
          <a:p>
            <a:fld id="{E468615E-6EF7-4175-BB69-0218D15CA53D}" type="slidenum">
              <a:rPr lang="en-US" smtClean="0"/>
              <a:t>5</a:t>
            </a:fld>
            <a:endParaRPr lang="en-US"/>
          </a:p>
        </p:txBody>
      </p:sp>
    </p:spTree>
    <p:extLst>
      <p:ext uri="{BB962C8B-B14F-4D97-AF65-F5344CB8AC3E}">
        <p14:creationId xmlns:p14="http://schemas.microsoft.com/office/powerpoint/2010/main" val="471266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8615E-6EF7-4175-BB69-0218D15CA53D}" type="slidenum">
              <a:rPr lang="en-US" smtClean="0"/>
              <a:t>10</a:t>
            </a:fld>
            <a:endParaRPr lang="en-US"/>
          </a:p>
        </p:txBody>
      </p:sp>
    </p:spTree>
    <p:extLst>
      <p:ext uri="{BB962C8B-B14F-4D97-AF65-F5344CB8AC3E}">
        <p14:creationId xmlns:p14="http://schemas.microsoft.com/office/powerpoint/2010/main" val="1858659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8615E-6EF7-4175-BB69-0218D15CA53D}" type="slidenum">
              <a:rPr lang="en-US" smtClean="0"/>
              <a:t>16</a:t>
            </a:fld>
            <a:endParaRPr lang="en-US"/>
          </a:p>
        </p:txBody>
      </p:sp>
    </p:spTree>
    <p:extLst>
      <p:ext uri="{BB962C8B-B14F-4D97-AF65-F5344CB8AC3E}">
        <p14:creationId xmlns:p14="http://schemas.microsoft.com/office/powerpoint/2010/main" val="3361274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8615E-6EF7-4175-BB69-0218D15CA53D}" type="slidenum">
              <a:rPr lang="en-US" smtClean="0"/>
              <a:t>17</a:t>
            </a:fld>
            <a:endParaRPr lang="en-US"/>
          </a:p>
        </p:txBody>
      </p:sp>
    </p:spTree>
    <p:extLst>
      <p:ext uri="{BB962C8B-B14F-4D97-AF65-F5344CB8AC3E}">
        <p14:creationId xmlns:p14="http://schemas.microsoft.com/office/powerpoint/2010/main" val="4239198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8615E-6EF7-4175-BB69-0218D15CA53D}" type="slidenum">
              <a:rPr lang="en-US" smtClean="0"/>
              <a:t>19</a:t>
            </a:fld>
            <a:endParaRPr lang="en-US"/>
          </a:p>
        </p:txBody>
      </p:sp>
    </p:spTree>
    <p:extLst>
      <p:ext uri="{BB962C8B-B14F-4D97-AF65-F5344CB8AC3E}">
        <p14:creationId xmlns:p14="http://schemas.microsoft.com/office/powerpoint/2010/main" val="3042715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4B1ABB-3922-4CCA-BB2A-DE9698F89B19}"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BB515-26C6-4F6D-AC71-A26E23BC1E53}"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76336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4B1ABB-3922-4CCA-BB2A-DE9698F89B19}"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BB515-26C6-4F6D-AC71-A26E23BC1E53}" type="slidenum">
              <a:rPr lang="en-US" smtClean="0"/>
              <a:t>‹#›</a:t>
            </a:fld>
            <a:endParaRPr lang="en-US"/>
          </a:p>
        </p:txBody>
      </p:sp>
    </p:spTree>
    <p:extLst>
      <p:ext uri="{BB962C8B-B14F-4D97-AF65-F5344CB8AC3E}">
        <p14:creationId xmlns:p14="http://schemas.microsoft.com/office/powerpoint/2010/main" val="452003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4B1ABB-3922-4CCA-BB2A-DE9698F89B19}"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BB515-26C6-4F6D-AC71-A26E23BC1E53}" type="slidenum">
              <a:rPr lang="en-US" smtClean="0"/>
              <a:t>‹#›</a:t>
            </a:fld>
            <a:endParaRPr lang="en-US"/>
          </a:p>
        </p:txBody>
      </p:sp>
    </p:spTree>
    <p:extLst>
      <p:ext uri="{BB962C8B-B14F-4D97-AF65-F5344CB8AC3E}">
        <p14:creationId xmlns:p14="http://schemas.microsoft.com/office/powerpoint/2010/main" val="3005054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4B1ABB-3922-4CCA-BB2A-DE9698F89B19}"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BB515-26C6-4F6D-AC71-A26E23BC1E53}" type="slidenum">
              <a:rPr lang="en-US" smtClean="0"/>
              <a:t>‹#›</a:t>
            </a:fld>
            <a:endParaRPr lang="en-US"/>
          </a:p>
        </p:txBody>
      </p:sp>
    </p:spTree>
    <p:extLst>
      <p:ext uri="{BB962C8B-B14F-4D97-AF65-F5344CB8AC3E}">
        <p14:creationId xmlns:p14="http://schemas.microsoft.com/office/powerpoint/2010/main" val="2533783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4B1ABB-3922-4CCA-BB2A-DE9698F89B19}"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BB515-26C6-4F6D-AC71-A26E23BC1E53}"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09432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A4B1ABB-3922-4CCA-BB2A-DE9698F89B19}"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BB515-26C6-4F6D-AC71-A26E23BC1E53}"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59097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4B1ABB-3922-4CCA-BB2A-DE9698F89B19}"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BB515-26C6-4F6D-AC71-A26E23BC1E53}"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36827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4B1ABB-3922-4CCA-BB2A-DE9698F89B19}" type="datetimeFigureOut">
              <a:rPr lang="en-US" smtClean="0"/>
              <a:t>4/9/2019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4BB515-26C6-4F6D-AC71-A26E23BC1E53}"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108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4B1ABB-3922-4CCA-BB2A-DE9698F89B19}" type="datetimeFigureOut">
              <a:rPr lang="en-US" smtClean="0"/>
              <a:t>4/9/2019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4BB515-26C6-4F6D-AC71-A26E23BC1E53}"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75561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B1ABB-3922-4CCA-BB2A-DE9698F89B19}" type="datetimeFigureOut">
              <a:rPr lang="en-US" smtClean="0"/>
              <a:t>4/9/2019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4BB515-26C6-4F6D-AC71-A26E23BC1E53}" type="slidenum">
              <a:rPr lang="en-US" smtClean="0"/>
              <a:t>‹#›</a:t>
            </a:fld>
            <a:endParaRPr lang="en-US"/>
          </a:p>
        </p:txBody>
      </p:sp>
    </p:spTree>
    <p:extLst>
      <p:ext uri="{BB962C8B-B14F-4D97-AF65-F5344CB8AC3E}">
        <p14:creationId xmlns:p14="http://schemas.microsoft.com/office/powerpoint/2010/main" val="131038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4B1ABB-3922-4CCA-BB2A-DE9698F89B19}" type="datetimeFigureOut">
              <a:rPr lang="en-US" smtClean="0"/>
              <a:t>4/9/2019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4BB515-26C6-4F6D-AC71-A26E23BC1E53}"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90738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4B1ABB-3922-4CCA-BB2A-DE9698F89B19}" type="datetimeFigureOut">
              <a:rPr lang="en-US" smtClean="0"/>
              <a:t>4/9/2019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4BB515-26C6-4F6D-AC71-A26E23BC1E53}"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823892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B1ABB-3922-4CCA-BB2A-DE9698F89B19}" type="datetimeFigureOut">
              <a:rPr lang="en-US" smtClean="0"/>
              <a:t>4/9/2019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4BB515-26C6-4F6D-AC71-A26E23BC1E53}" type="slidenum">
              <a:rPr lang="en-US" smtClean="0"/>
              <a:t>‹#›</a:t>
            </a:fld>
            <a:endParaRPr lang="en-US"/>
          </a:p>
        </p:txBody>
      </p:sp>
    </p:spTree>
    <p:extLst>
      <p:ext uri="{BB962C8B-B14F-4D97-AF65-F5344CB8AC3E}">
        <p14:creationId xmlns:p14="http://schemas.microsoft.com/office/powerpoint/2010/main" val="2255716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73" r:id="rId9"/>
    <p:sldLayoutId id="2147483668" r:id="rId10"/>
    <p:sldLayoutId id="2147483669" r:id="rId11"/>
    <p:sldLayoutId id="214748367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gif"/><Relationship Id="rId1" Type="http://schemas.openxmlformats.org/officeDocument/2006/relationships/slideLayout" Target="../slideLayouts/slideLayout9.xml"/><Relationship Id="rId5" Type="http://schemas.openxmlformats.org/officeDocument/2006/relationships/image" Target="../media/image23.jpeg"/><Relationship Id="rId4" Type="http://schemas.openxmlformats.org/officeDocument/2006/relationships/image" Target="../media/image22.gif"/></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6293" y="1378380"/>
            <a:ext cx="7886700" cy="2859988"/>
          </a:xfrm>
        </p:spPr>
        <p:txBody>
          <a:bodyPr>
            <a:normAutofit/>
          </a:bodyPr>
          <a:lstStyle/>
          <a:p>
            <a:r>
              <a:rPr lang="en-US" dirty="0" smtClean="0">
                <a:solidFill>
                  <a:schemeClr val="bg1"/>
                </a:solidFill>
              </a:rPr>
              <a:t>Prospecting</a:t>
            </a:r>
            <a:br>
              <a:rPr lang="en-US" dirty="0" smtClean="0">
                <a:solidFill>
                  <a:schemeClr val="bg1"/>
                </a:solidFill>
              </a:rPr>
            </a:br>
            <a:r>
              <a:rPr lang="en-US" dirty="0" smtClean="0">
                <a:solidFill>
                  <a:schemeClr val="bg1"/>
                </a:solidFill>
              </a:rPr>
              <a:t>List Buying &amp; Selling Fundamentals</a:t>
            </a:r>
            <a:br>
              <a:rPr lang="en-US" dirty="0" smtClean="0">
                <a:solidFill>
                  <a:schemeClr val="bg1"/>
                </a:solidFill>
              </a:rPr>
            </a:br>
            <a:endParaRPr lang="en-US" dirty="0">
              <a:solidFill>
                <a:schemeClr val="bg1"/>
              </a:solidFill>
            </a:endParaRPr>
          </a:p>
        </p:txBody>
      </p:sp>
      <p:sp>
        <p:nvSpPr>
          <p:cNvPr id="4" name="TextBox 3"/>
          <p:cNvSpPr txBox="1"/>
          <p:nvPr/>
        </p:nvSpPr>
        <p:spPr>
          <a:xfrm>
            <a:off x="407772" y="6128952"/>
            <a:ext cx="5350476" cy="646331"/>
          </a:xfrm>
          <a:prstGeom prst="rect">
            <a:avLst/>
          </a:prstGeom>
          <a:noFill/>
        </p:spPr>
        <p:txBody>
          <a:bodyPr wrap="square" rtlCol="0">
            <a:spAutoFit/>
          </a:bodyPr>
          <a:lstStyle/>
          <a:p>
            <a:r>
              <a:rPr lang="en-US" dirty="0" smtClean="0">
                <a:solidFill>
                  <a:schemeClr val="bg1">
                    <a:lumMod val="75000"/>
                  </a:schemeClr>
                </a:solidFill>
              </a:rPr>
              <a:t>Heather Snead, United States Postal Service</a:t>
            </a:r>
          </a:p>
          <a:p>
            <a:r>
              <a:rPr lang="en-US" dirty="0" smtClean="0">
                <a:solidFill>
                  <a:schemeClr val="bg1">
                    <a:lumMod val="75000"/>
                  </a:schemeClr>
                </a:solidFill>
              </a:rPr>
              <a:t>March, 2019</a:t>
            </a:r>
            <a:endParaRPr lang="en-US" dirty="0">
              <a:solidFill>
                <a:schemeClr val="bg1">
                  <a:lumMod val="75000"/>
                </a:schemeClr>
              </a:solidFill>
            </a:endParaRPr>
          </a:p>
        </p:txBody>
      </p:sp>
      <p:sp>
        <p:nvSpPr>
          <p:cNvPr id="5" name="TextBox 4"/>
          <p:cNvSpPr txBox="1"/>
          <p:nvPr/>
        </p:nvSpPr>
        <p:spPr>
          <a:xfrm>
            <a:off x="0" y="288325"/>
            <a:ext cx="9143999" cy="369332"/>
          </a:xfrm>
          <a:prstGeom prst="rect">
            <a:avLst/>
          </a:prstGeom>
          <a:noFill/>
        </p:spPr>
        <p:txBody>
          <a:bodyPr wrap="square" rtlCol="0">
            <a:spAutoFit/>
          </a:bodyPr>
          <a:lstStyle/>
          <a:p>
            <a:pPr algn="ctr"/>
            <a:r>
              <a:rPr lang="en-US" dirty="0" smtClean="0">
                <a:solidFill>
                  <a:schemeClr val="bg1">
                    <a:lumMod val="75000"/>
                  </a:schemeClr>
                </a:solidFill>
              </a:rPr>
              <a:t>AcademicOutreach@usps.gov</a:t>
            </a:r>
            <a:endParaRPr lang="en-US" dirty="0">
              <a:solidFill>
                <a:schemeClr val="bg1">
                  <a:lumMod val="75000"/>
                </a:schemeClr>
              </a:solidFill>
            </a:endParaRPr>
          </a:p>
        </p:txBody>
      </p:sp>
    </p:spTree>
    <p:extLst>
      <p:ext uri="{BB962C8B-B14F-4D97-AF65-F5344CB8AC3E}">
        <p14:creationId xmlns:p14="http://schemas.microsoft.com/office/powerpoint/2010/main" val="672667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19688" y="1509715"/>
            <a:ext cx="3948112" cy="1593633"/>
          </a:xfrm>
        </p:spPr>
        <p:txBody>
          <a:bodyPr>
            <a:normAutofit fontScale="90000"/>
          </a:bodyPr>
          <a:lstStyle/>
          <a:p>
            <a:r>
              <a:rPr lang="en-US" cap="all" dirty="0" smtClean="0">
                <a:latin typeface="Arial" panose="020B0604020202020204" pitchFamily="34" charset="0"/>
                <a:cs typeface="Arial" panose="020B0604020202020204" pitchFamily="34" charset="0"/>
              </a:rPr>
              <a:t>Involved parties</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5" name="Text Placeholder 4"/>
          <p:cNvSpPr>
            <a:spLocks noGrp="1"/>
          </p:cNvSpPr>
          <p:nvPr>
            <p:ph type="body" idx="1"/>
          </p:nvPr>
        </p:nvSpPr>
        <p:spPr>
          <a:xfrm>
            <a:off x="6191249" y="4532314"/>
            <a:ext cx="2747963" cy="1500187"/>
          </a:xfrm>
        </p:spPr>
        <p:txBody>
          <a:bodyPr>
            <a:normAutofit/>
          </a:bodyPr>
          <a:lstStyle/>
          <a:p>
            <a:pPr marL="342900" indent="-342900">
              <a:buFont typeface="Arial" panose="020B0604020202020204" pitchFamily="34" charset="0"/>
              <a:buChar char="•"/>
            </a:pPr>
            <a:r>
              <a:rPr lang="en-US" sz="2000" cap="all" dirty="0" smtClean="0"/>
              <a:t>List Owner</a:t>
            </a:r>
          </a:p>
          <a:p>
            <a:pPr marL="342900" indent="-342900">
              <a:buFont typeface="Arial" panose="020B0604020202020204" pitchFamily="34" charset="0"/>
              <a:buChar char="•"/>
            </a:pPr>
            <a:r>
              <a:rPr lang="en-US" sz="2000" cap="all" dirty="0" smtClean="0"/>
              <a:t>List Buyer</a:t>
            </a:r>
          </a:p>
          <a:p>
            <a:pPr marL="342900" indent="-342900">
              <a:buFont typeface="Arial" panose="020B0604020202020204" pitchFamily="34" charset="0"/>
              <a:buChar char="•"/>
            </a:pPr>
            <a:r>
              <a:rPr lang="en-US" sz="2000" cap="all" dirty="0"/>
              <a:t>List </a:t>
            </a:r>
            <a:r>
              <a:rPr lang="en-US" sz="2000" cap="all" dirty="0" smtClean="0"/>
              <a:t>Broker</a:t>
            </a:r>
            <a:endParaRPr lang="en-US" sz="2000" cap="all"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 y="3303373"/>
            <a:ext cx="4293773" cy="3034041"/>
          </a:xfrm>
          <a:prstGeom prst="rect">
            <a:avLst/>
          </a:prstGeom>
        </p:spPr>
      </p:pic>
    </p:spTree>
    <p:extLst>
      <p:ext uri="{BB962C8B-B14F-4D97-AF65-F5344CB8AC3E}">
        <p14:creationId xmlns:p14="http://schemas.microsoft.com/office/powerpoint/2010/main" val="1171808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solidFill>
                  <a:schemeClr val="bg1"/>
                </a:solidFill>
              </a:rPr>
              <a:t>List Owner </a:t>
            </a:r>
            <a:r>
              <a:rPr lang="en-US" dirty="0">
                <a:solidFill>
                  <a:schemeClr val="bg1"/>
                </a:solidFill>
              </a:rPr>
              <a:t>−</a:t>
            </a:r>
            <a:r>
              <a:rPr lang="en-US" dirty="0" smtClean="0">
                <a:solidFill>
                  <a:schemeClr val="bg1"/>
                </a:solidFill>
              </a:rPr>
              <a:t/>
            </a:r>
            <a:br>
              <a:rPr lang="en-US" dirty="0" smtClean="0">
                <a:solidFill>
                  <a:schemeClr val="bg1"/>
                </a:solidFill>
              </a:rPr>
            </a:br>
            <a:r>
              <a:rPr lang="en-US" sz="2200" dirty="0" smtClean="0">
                <a:solidFill>
                  <a:schemeClr val="bg1"/>
                </a:solidFill>
              </a:rPr>
              <a:t>Owns a collection of individuals’ contact information. </a:t>
            </a:r>
            <a:endParaRPr lang="en-US" sz="2200" dirty="0">
              <a:solidFill>
                <a:schemeClr val="bg1"/>
              </a:solidFill>
            </a:endParaRPr>
          </a:p>
        </p:txBody>
      </p:sp>
      <p:sp>
        <p:nvSpPr>
          <p:cNvPr id="18" name="Content Placeholder 4"/>
          <p:cNvSpPr>
            <a:spLocks noGrp="1"/>
          </p:cNvSpPr>
          <p:nvPr>
            <p:ph sz="half" idx="1"/>
          </p:nvPr>
        </p:nvSpPr>
        <p:spPr>
          <a:xfrm>
            <a:off x="628650" y="2939141"/>
            <a:ext cx="3886200" cy="2275116"/>
          </a:xfrm>
        </p:spPr>
        <p:txBody>
          <a:bodyPr>
            <a:noAutofit/>
          </a:bodyPr>
          <a:lstStyle/>
          <a:p>
            <a:pPr marL="0" indent="0">
              <a:buNone/>
            </a:pPr>
            <a:endParaRPr lang="en-US" sz="2200" dirty="0" smtClean="0">
              <a:solidFill>
                <a:schemeClr val="accent6">
                  <a:lumMod val="75000"/>
                </a:schemeClr>
              </a:solidFill>
              <a:latin typeface="PMingLiU-ExtB" panose="02020500000000000000" pitchFamily="18" charset="-120"/>
              <a:ea typeface="PMingLiU-ExtB" panose="02020500000000000000" pitchFamily="18" charset="-120"/>
            </a:endParaRPr>
          </a:p>
          <a:p>
            <a:pPr marL="0" indent="0">
              <a:buNone/>
            </a:pPr>
            <a:r>
              <a:rPr lang="en-US" sz="2200" dirty="0" smtClean="0">
                <a:solidFill>
                  <a:schemeClr val="bg1"/>
                </a:solidFill>
                <a:latin typeface="+mj-lt"/>
                <a:ea typeface="PMingLiU-ExtB" panose="02020500000000000000" pitchFamily="18" charset="-120"/>
              </a:rPr>
              <a:t>Strategy</a:t>
            </a:r>
            <a:endParaRPr lang="en-US" sz="2200" dirty="0">
              <a:solidFill>
                <a:schemeClr val="bg1"/>
              </a:solidFill>
              <a:latin typeface="+mj-lt"/>
              <a:ea typeface="PMingLiU-ExtB" panose="02020500000000000000" pitchFamily="18" charset="-120"/>
            </a:endParaRPr>
          </a:p>
          <a:p>
            <a:pPr marL="0" indent="0">
              <a:buNone/>
            </a:pPr>
            <a:r>
              <a:rPr lang="en-US" sz="2200" b="0" dirty="0" smtClean="0">
                <a:solidFill>
                  <a:srgbClr val="002060"/>
                </a:solidFill>
              </a:rPr>
              <a:t>Can rent names and addresses for profit or exchange (swap/trade) with companies who have similar audiences.</a:t>
            </a:r>
            <a:endParaRPr lang="en-US" sz="2200" dirty="0" smtClean="0"/>
          </a:p>
        </p:txBody>
      </p:sp>
      <p:sp>
        <p:nvSpPr>
          <p:cNvPr id="19" name="Rectangle 18"/>
          <p:cNvSpPr/>
          <p:nvPr/>
        </p:nvSpPr>
        <p:spPr>
          <a:xfrm>
            <a:off x="5027676" y="3601473"/>
            <a:ext cx="3911877" cy="769441"/>
          </a:xfrm>
          <a:prstGeom prst="rect">
            <a:avLst/>
          </a:prstGeom>
        </p:spPr>
        <p:txBody>
          <a:bodyPr wrap="square">
            <a:spAutoFit/>
          </a:bodyPr>
          <a:lstStyle/>
          <a:p>
            <a:r>
              <a:rPr lang="en-US" sz="2200" dirty="0" smtClean="0">
                <a:solidFill>
                  <a:srgbClr val="002060"/>
                </a:solidFill>
              </a:rPr>
              <a:t>May lose customers to competitor.</a:t>
            </a:r>
            <a:endParaRPr lang="en-US" sz="2200" dirty="0">
              <a:solidFill>
                <a:srgbClr val="002060"/>
              </a:solidFill>
            </a:endParaRPr>
          </a:p>
        </p:txBody>
      </p:sp>
      <p:sp>
        <p:nvSpPr>
          <p:cNvPr id="20" name="Text Placeholder 21"/>
          <p:cNvSpPr>
            <a:spLocks noGrp="1"/>
          </p:cNvSpPr>
          <p:nvPr>
            <p:ph type="body" idx="1"/>
          </p:nvPr>
        </p:nvSpPr>
        <p:spPr>
          <a:xfrm>
            <a:off x="5071213" y="2777561"/>
            <a:ext cx="3868340" cy="823912"/>
          </a:xfrm>
        </p:spPr>
        <p:txBody>
          <a:bodyPr>
            <a:normAutofit/>
          </a:bodyPr>
          <a:lstStyle/>
          <a:p>
            <a:r>
              <a:rPr lang="en-US" sz="2200" dirty="0" smtClean="0">
                <a:solidFill>
                  <a:schemeClr val="bg1"/>
                </a:solidFill>
                <a:latin typeface="+mj-lt"/>
              </a:rPr>
              <a:t>Risk</a:t>
            </a:r>
            <a:endParaRPr lang="en-US" sz="2200" dirty="0">
              <a:solidFill>
                <a:schemeClr val="bg1"/>
              </a:solidFill>
              <a:latin typeface="+mj-lt"/>
            </a:endParaRPr>
          </a:p>
        </p:txBody>
      </p:sp>
    </p:spTree>
    <p:extLst>
      <p:ext uri="{BB962C8B-B14F-4D97-AF65-F5344CB8AC3E}">
        <p14:creationId xmlns:p14="http://schemas.microsoft.com/office/powerpoint/2010/main" val="1800776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452214"/>
            <a:ext cx="7886700" cy="1681388"/>
          </a:xfrm>
        </p:spPr>
        <p:txBody>
          <a:bodyPr>
            <a:normAutofit/>
          </a:bodyPr>
          <a:lstStyle/>
          <a:p>
            <a:r>
              <a:rPr lang="en-US" dirty="0" smtClean="0">
                <a:solidFill>
                  <a:srgbClr val="002060"/>
                </a:solidFill>
              </a:rPr>
              <a:t>List Buyer−</a:t>
            </a:r>
            <a:br>
              <a:rPr lang="en-US" dirty="0" smtClean="0">
                <a:solidFill>
                  <a:srgbClr val="002060"/>
                </a:solidFill>
              </a:rPr>
            </a:br>
            <a:r>
              <a:rPr lang="en-US" sz="2200" dirty="0" smtClean="0">
                <a:solidFill>
                  <a:srgbClr val="002060"/>
                </a:solidFill>
              </a:rPr>
              <a:t>Purchases/rents a collection of names and addresses.</a:t>
            </a:r>
            <a:endParaRPr lang="en-US" sz="2200" dirty="0">
              <a:solidFill>
                <a:srgbClr val="002060"/>
              </a:solidFill>
            </a:endParaRPr>
          </a:p>
        </p:txBody>
      </p:sp>
      <p:sp>
        <p:nvSpPr>
          <p:cNvPr id="8" name="Content Placeholder 7"/>
          <p:cNvSpPr>
            <a:spLocks noGrp="1"/>
          </p:cNvSpPr>
          <p:nvPr>
            <p:ph sz="half" idx="1"/>
          </p:nvPr>
        </p:nvSpPr>
        <p:spPr>
          <a:xfrm>
            <a:off x="628650" y="2900366"/>
            <a:ext cx="3886200" cy="3314020"/>
          </a:xfrm>
        </p:spPr>
        <p:txBody>
          <a:bodyPr>
            <a:normAutofit/>
          </a:bodyPr>
          <a:lstStyle/>
          <a:p>
            <a:pPr marL="0" indent="0">
              <a:buNone/>
            </a:pPr>
            <a:r>
              <a:rPr lang="en-US" sz="2200" b="1" dirty="0" smtClean="0">
                <a:solidFill>
                  <a:srgbClr val="002060"/>
                </a:solidFill>
                <a:latin typeface="+mj-lt"/>
              </a:rPr>
              <a:t>Benefit</a:t>
            </a:r>
          </a:p>
          <a:p>
            <a:pPr marL="0" indent="0">
              <a:buNone/>
            </a:pPr>
            <a:r>
              <a:rPr lang="en-US" sz="2200" dirty="0" smtClean="0">
                <a:solidFill>
                  <a:schemeClr val="bg1"/>
                </a:solidFill>
              </a:rPr>
              <a:t>Access to new names of potential new customers.</a:t>
            </a:r>
            <a:endParaRPr lang="en-US" sz="2200" dirty="0">
              <a:solidFill>
                <a:schemeClr val="bg1"/>
              </a:solidFill>
            </a:endParaRPr>
          </a:p>
        </p:txBody>
      </p:sp>
      <p:sp>
        <p:nvSpPr>
          <p:cNvPr id="9" name="Content Placeholder 8"/>
          <p:cNvSpPr>
            <a:spLocks noGrp="1"/>
          </p:cNvSpPr>
          <p:nvPr>
            <p:ph sz="half" idx="2"/>
          </p:nvPr>
        </p:nvSpPr>
        <p:spPr>
          <a:xfrm>
            <a:off x="4629150" y="2917373"/>
            <a:ext cx="3886200" cy="3314020"/>
          </a:xfrm>
        </p:spPr>
        <p:txBody>
          <a:bodyPr>
            <a:normAutofit/>
          </a:bodyPr>
          <a:lstStyle/>
          <a:p>
            <a:pPr marL="0" indent="0">
              <a:buNone/>
            </a:pPr>
            <a:r>
              <a:rPr lang="en-US" sz="2200" b="1" dirty="0" smtClean="0">
                <a:solidFill>
                  <a:srgbClr val="002060"/>
                </a:solidFill>
                <a:latin typeface="+mj-lt"/>
              </a:rPr>
              <a:t>Drawback</a:t>
            </a:r>
          </a:p>
          <a:p>
            <a:pPr marL="0" indent="0">
              <a:buNone/>
            </a:pPr>
            <a:r>
              <a:rPr lang="en-US" sz="2200" dirty="0" smtClean="0">
                <a:solidFill>
                  <a:schemeClr val="bg1"/>
                </a:solidFill>
              </a:rPr>
              <a:t>Costs money to rent names that may or may not respond to your offering.</a:t>
            </a:r>
            <a:endParaRPr lang="en-US" sz="2200" dirty="0">
              <a:solidFill>
                <a:schemeClr val="bg1"/>
              </a:solidFill>
            </a:endParaRPr>
          </a:p>
        </p:txBody>
      </p:sp>
    </p:spTree>
    <p:extLst>
      <p:ext uri="{BB962C8B-B14F-4D97-AF65-F5344CB8AC3E}">
        <p14:creationId xmlns:p14="http://schemas.microsoft.com/office/powerpoint/2010/main" val="318005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400" dirty="0">
                <a:solidFill>
                  <a:schemeClr val="bg1"/>
                </a:solidFill>
              </a:rPr>
              <a:t>List Broker −</a:t>
            </a:r>
            <a:br>
              <a:rPr lang="en-US" sz="4400" dirty="0">
                <a:solidFill>
                  <a:schemeClr val="bg1"/>
                </a:solidFill>
              </a:rPr>
            </a:br>
            <a:r>
              <a:rPr lang="en-US" sz="2200" dirty="0">
                <a:solidFill>
                  <a:schemeClr val="bg1"/>
                </a:solidFill>
              </a:rPr>
              <a:t>Liaison between list buyer and seller. Brokers will provide a data card for buying consideration and </a:t>
            </a:r>
            <a:r>
              <a:rPr lang="en-US" sz="2200" dirty="0" smtClean="0">
                <a:solidFill>
                  <a:schemeClr val="bg1"/>
                </a:solidFill>
              </a:rPr>
              <a:t>facilitate the </a:t>
            </a:r>
            <a:r>
              <a:rPr lang="en-US" sz="2200" dirty="0">
                <a:solidFill>
                  <a:schemeClr val="bg1"/>
                </a:solidFill>
              </a:rPr>
              <a:t>actual </a:t>
            </a:r>
            <a:r>
              <a:rPr lang="en-US" sz="2200" dirty="0" smtClean="0">
                <a:solidFill>
                  <a:schemeClr val="bg1"/>
                </a:solidFill>
              </a:rPr>
              <a:t>exchange of contact </a:t>
            </a:r>
            <a:r>
              <a:rPr lang="en-US" sz="2200" dirty="0">
                <a:solidFill>
                  <a:schemeClr val="bg1"/>
                </a:solidFill>
              </a:rPr>
              <a:t>information of the individuals if purchased/rented. </a:t>
            </a:r>
            <a:endParaRPr lang="en-US" sz="2200" dirty="0">
              <a:solidFill>
                <a:schemeClr val="bg1"/>
              </a:solidFill>
              <a:latin typeface="+mn-lt"/>
            </a:endParaRPr>
          </a:p>
        </p:txBody>
      </p:sp>
      <p:sp>
        <p:nvSpPr>
          <p:cNvPr id="5" name="Content Placeholder 7"/>
          <p:cNvSpPr txBox="1">
            <a:spLocks/>
          </p:cNvSpPr>
          <p:nvPr/>
        </p:nvSpPr>
        <p:spPr>
          <a:xfrm>
            <a:off x="729344" y="3706775"/>
            <a:ext cx="3744686" cy="3314020"/>
          </a:xfrm>
          <a:prstGeom prst="rect">
            <a:avLst/>
          </a:prstGeom>
          <a:noFill/>
          <a:ln>
            <a:noFill/>
          </a:ln>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sz="2200" dirty="0" smtClean="0">
                <a:solidFill>
                  <a:srgbClr val="002060"/>
                </a:solidFill>
              </a:rPr>
              <a:t>Skilled in building list plans/strategies that incorporate many different lists (helps offset risk).</a:t>
            </a:r>
          </a:p>
          <a:p>
            <a:r>
              <a:rPr lang="en-US" sz="2200" dirty="0" smtClean="0">
                <a:solidFill>
                  <a:srgbClr val="002060"/>
                </a:solidFill>
              </a:rPr>
              <a:t>Has relationships with list owners &amp; can negotiate better deals.</a:t>
            </a:r>
          </a:p>
          <a:p>
            <a:r>
              <a:rPr lang="en-US" sz="2200" dirty="0" smtClean="0">
                <a:solidFill>
                  <a:srgbClr val="002060"/>
                </a:solidFill>
              </a:rPr>
              <a:t>Can do administrative tasks if there are several transactions.</a:t>
            </a:r>
            <a:endParaRPr lang="en-US" sz="2200" dirty="0">
              <a:solidFill>
                <a:srgbClr val="002060"/>
              </a:solidFill>
            </a:endParaRPr>
          </a:p>
        </p:txBody>
      </p:sp>
      <p:sp>
        <p:nvSpPr>
          <p:cNvPr id="7" name="Content Placeholder 8"/>
          <p:cNvSpPr txBox="1">
            <a:spLocks/>
          </p:cNvSpPr>
          <p:nvPr/>
        </p:nvSpPr>
        <p:spPr>
          <a:xfrm>
            <a:off x="5050971" y="3715734"/>
            <a:ext cx="3646715" cy="3314020"/>
          </a:xfrm>
          <a:prstGeom prst="rect">
            <a:avLst/>
          </a:prstGeom>
          <a:noFill/>
          <a:ln>
            <a:no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200" dirty="0" smtClean="0">
                <a:solidFill>
                  <a:srgbClr val="002060"/>
                </a:solidFill>
              </a:rPr>
              <a:t>Compensated by list owners.</a:t>
            </a:r>
            <a:endParaRPr lang="en-US" sz="2200" dirty="0">
              <a:solidFill>
                <a:srgbClr val="002060"/>
              </a:solidFill>
            </a:endParaRPr>
          </a:p>
        </p:txBody>
      </p:sp>
      <p:sp>
        <p:nvSpPr>
          <p:cNvPr id="2" name="TextBox 1"/>
          <p:cNvSpPr txBox="1"/>
          <p:nvPr/>
        </p:nvSpPr>
        <p:spPr>
          <a:xfrm>
            <a:off x="729343" y="3180536"/>
            <a:ext cx="3744688" cy="430887"/>
          </a:xfrm>
          <a:prstGeom prst="rect">
            <a:avLst/>
          </a:prstGeom>
          <a:noFill/>
          <a:ln>
            <a:noFill/>
          </a:ln>
        </p:spPr>
        <p:txBody>
          <a:bodyPr wrap="square" rtlCol="0">
            <a:spAutoFit/>
          </a:bodyPr>
          <a:lstStyle/>
          <a:p>
            <a:r>
              <a:rPr lang="en-US" sz="2200" b="1" dirty="0" smtClean="0">
                <a:solidFill>
                  <a:schemeClr val="bg1"/>
                </a:solidFill>
                <a:latin typeface="+mj-lt"/>
              </a:rPr>
              <a:t>Benefits</a:t>
            </a:r>
            <a:endParaRPr lang="en-US" sz="2200" b="1" dirty="0">
              <a:solidFill>
                <a:schemeClr val="bg1"/>
              </a:solidFill>
              <a:latin typeface="+mj-lt"/>
            </a:endParaRPr>
          </a:p>
        </p:txBody>
      </p:sp>
      <p:sp>
        <p:nvSpPr>
          <p:cNvPr id="6" name="TextBox 5"/>
          <p:cNvSpPr txBox="1"/>
          <p:nvPr/>
        </p:nvSpPr>
        <p:spPr>
          <a:xfrm>
            <a:off x="5050972" y="3158765"/>
            <a:ext cx="3646714" cy="430887"/>
          </a:xfrm>
          <a:prstGeom prst="rect">
            <a:avLst/>
          </a:prstGeom>
          <a:noFill/>
          <a:ln>
            <a:noFill/>
          </a:ln>
        </p:spPr>
        <p:txBody>
          <a:bodyPr wrap="square" rtlCol="0">
            <a:spAutoFit/>
          </a:bodyPr>
          <a:lstStyle/>
          <a:p>
            <a:r>
              <a:rPr lang="en-US" sz="2200" b="1" dirty="0" smtClean="0">
                <a:solidFill>
                  <a:schemeClr val="bg1"/>
                </a:solidFill>
                <a:latin typeface="+mj-lt"/>
              </a:rPr>
              <a:t>Drawback</a:t>
            </a:r>
            <a:endParaRPr lang="en-US" sz="2200" b="1" dirty="0">
              <a:solidFill>
                <a:schemeClr val="bg1"/>
              </a:solidFill>
              <a:latin typeface="+mj-lt"/>
            </a:endParaRPr>
          </a:p>
        </p:txBody>
      </p:sp>
    </p:spTree>
    <p:extLst>
      <p:ext uri="{BB962C8B-B14F-4D97-AF65-F5344CB8AC3E}">
        <p14:creationId xmlns:p14="http://schemas.microsoft.com/office/powerpoint/2010/main" val="1649955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38575" y="161925"/>
            <a:ext cx="5299520" cy="6629114"/>
          </a:xfrm>
          <a:prstGeom prst="rect">
            <a:avLst/>
          </a:prstGeom>
        </p:spPr>
      </p:pic>
      <p:sp>
        <p:nvSpPr>
          <p:cNvPr id="5" name="TextBox 4"/>
          <p:cNvSpPr txBox="1"/>
          <p:nvPr/>
        </p:nvSpPr>
        <p:spPr>
          <a:xfrm>
            <a:off x="2005612" y="1867761"/>
            <a:ext cx="1176403" cy="338554"/>
          </a:xfrm>
          <a:prstGeom prst="rect">
            <a:avLst/>
          </a:prstGeom>
          <a:noFill/>
        </p:spPr>
        <p:txBody>
          <a:bodyPr wrap="square" rtlCol="0">
            <a:spAutoFit/>
          </a:bodyPr>
          <a:lstStyle/>
          <a:p>
            <a:r>
              <a:rPr lang="en-US" sz="1600" dirty="0" smtClean="0">
                <a:solidFill>
                  <a:srgbClr val="002060"/>
                </a:solidFill>
              </a:rPr>
              <a:t>List Broker</a:t>
            </a:r>
            <a:endParaRPr lang="en-US" sz="1600" dirty="0">
              <a:solidFill>
                <a:srgbClr val="002060"/>
              </a:solidFill>
            </a:endParaRPr>
          </a:p>
        </p:txBody>
      </p:sp>
      <p:cxnSp>
        <p:nvCxnSpPr>
          <p:cNvPr id="6" name="Straight Arrow Connector 5"/>
          <p:cNvCxnSpPr/>
          <p:nvPr/>
        </p:nvCxnSpPr>
        <p:spPr>
          <a:xfrm>
            <a:off x="3182015" y="2037038"/>
            <a:ext cx="361742"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9292" y="1257300"/>
            <a:ext cx="1768509" cy="338554"/>
          </a:xfrm>
          <a:prstGeom prst="rect">
            <a:avLst/>
          </a:prstGeom>
          <a:noFill/>
        </p:spPr>
        <p:txBody>
          <a:bodyPr wrap="square" rtlCol="0">
            <a:spAutoFit/>
          </a:bodyPr>
          <a:lstStyle/>
          <a:p>
            <a:r>
              <a:rPr lang="en-US" sz="1600" dirty="0" smtClean="0">
                <a:solidFill>
                  <a:srgbClr val="002060"/>
                </a:solidFill>
              </a:rPr>
              <a:t>List Owner/Name</a:t>
            </a:r>
            <a:endParaRPr lang="en-US" sz="1600" dirty="0">
              <a:solidFill>
                <a:srgbClr val="002060"/>
              </a:solidFill>
            </a:endParaRPr>
          </a:p>
        </p:txBody>
      </p:sp>
      <p:cxnSp>
        <p:nvCxnSpPr>
          <p:cNvPr id="8" name="Straight Arrow Connector 7"/>
          <p:cNvCxnSpPr/>
          <p:nvPr/>
        </p:nvCxnSpPr>
        <p:spPr>
          <a:xfrm>
            <a:off x="3303952" y="1417052"/>
            <a:ext cx="361742"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58932" y="3546551"/>
            <a:ext cx="1503954" cy="338554"/>
          </a:xfrm>
          <a:prstGeom prst="rect">
            <a:avLst/>
          </a:prstGeom>
          <a:noFill/>
        </p:spPr>
        <p:txBody>
          <a:bodyPr wrap="square" rtlCol="0">
            <a:spAutoFit/>
          </a:bodyPr>
          <a:lstStyle/>
          <a:p>
            <a:r>
              <a:rPr lang="en-US" sz="1600" dirty="0" smtClean="0">
                <a:solidFill>
                  <a:srgbClr val="002060"/>
                </a:solidFill>
              </a:rPr>
              <a:t>List Segment</a:t>
            </a:r>
            <a:endParaRPr lang="en-US" sz="1600" dirty="0">
              <a:solidFill>
                <a:srgbClr val="002060"/>
              </a:solidFill>
            </a:endParaRPr>
          </a:p>
        </p:txBody>
      </p:sp>
      <p:cxnSp>
        <p:nvCxnSpPr>
          <p:cNvPr id="10" name="Straight Arrow Connector 9"/>
          <p:cNvCxnSpPr/>
          <p:nvPr/>
        </p:nvCxnSpPr>
        <p:spPr>
          <a:xfrm>
            <a:off x="3268325" y="3715828"/>
            <a:ext cx="361742"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20388" y="4328477"/>
            <a:ext cx="1503954" cy="338554"/>
          </a:xfrm>
          <a:prstGeom prst="rect">
            <a:avLst/>
          </a:prstGeom>
          <a:noFill/>
        </p:spPr>
        <p:txBody>
          <a:bodyPr wrap="square" rtlCol="0">
            <a:spAutoFit/>
          </a:bodyPr>
          <a:lstStyle/>
          <a:p>
            <a:r>
              <a:rPr lang="en-US" sz="1600" dirty="0" smtClean="0">
                <a:solidFill>
                  <a:srgbClr val="002060"/>
                </a:solidFill>
              </a:rPr>
              <a:t>List Selection</a:t>
            </a:r>
            <a:endParaRPr lang="en-US" sz="1600" dirty="0">
              <a:solidFill>
                <a:srgbClr val="002060"/>
              </a:solidFill>
            </a:endParaRPr>
          </a:p>
        </p:txBody>
      </p:sp>
      <p:cxnSp>
        <p:nvCxnSpPr>
          <p:cNvPr id="12" name="Straight Arrow Connector 11"/>
          <p:cNvCxnSpPr/>
          <p:nvPr/>
        </p:nvCxnSpPr>
        <p:spPr>
          <a:xfrm>
            <a:off x="3362886" y="4497754"/>
            <a:ext cx="361742"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Title 3"/>
          <p:cNvSpPr>
            <a:spLocks noGrp="1"/>
          </p:cNvSpPr>
          <p:nvPr>
            <p:ph type="title"/>
          </p:nvPr>
        </p:nvSpPr>
        <p:spPr>
          <a:xfrm>
            <a:off x="66675" y="920"/>
            <a:ext cx="3905250" cy="1325563"/>
          </a:xfrm>
        </p:spPr>
        <p:txBody>
          <a:bodyPr>
            <a:noAutofit/>
          </a:bodyPr>
          <a:lstStyle/>
          <a:p>
            <a:r>
              <a:rPr lang="en-US" sz="3600" dirty="0">
                <a:solidFill>
                  <a:srgbClr val="002060"/>
                </a:solidFill>
              </a:rPr>
              <a:t>Data Card − </a:t>
            </a:r>
            <a:br>
              <a:rPr lang="en-US" sz="3600" dirty="0">
                <a:solidFill>
                  <a:srgbClr val="002060"/>
                </a:solidFill>
              </a:rPr>
            </a:br>
            <a:r>
              <a:rPr lang="en-US" sz="1600" dirty="0" smtClean="0">
                <a:solidFill>
                  <a:srgbClr val="002060"/>
                </a:solidFill>
              </a:rPr>
              <a:t>Marketing documentation provided by list broker </a:t>
            </a:r>
            <a:r>
              <a:rPr lang="en-US" sz="1600" dirty="0">
                <a:solidFill>
                  <a:srgbClr val="002060"/>
                </a:solidFill>
              </a:rPr>
              <a:t>describing the mailing </a:t>
            </a:r>
            <a:r>
              <a:rPr lang="en-US" sz="1600" dirty="0" smtClean="0">
                <a:solidFill>
                  <a:srgbClr val="002060"/>
                </a:solidFill>
              </a:rPr>
              <a:t>list.</a:t>
            </a:r>
            <a:r>
              <a:rPr lang="en-US" sz="1600" dirty="0">
                <a:solidFill>
                  <a:srgbClr val="002060"/>
                </a:solidFill>
              </a:rPr>
              <a:t/>
            </a:r>
            <a:br>
              <a:rPr lang="en-US" sz="1600" dirty="0">
                <a:solidFill>
                  <a:srgbClr val="002060"/>
                </a:solidFill>
              </a:rPr>
            </a:br>
            <a:endParaRPr lang="en-US" sz="1600" dirty="0">
              <a:solidFill>
                <a:srgbClr val="002060"/>
              </a:solidFill>
            </a:endParaRPr>
          </a:p>
        </p:txBody>
      </p:sp>
    </p:spTree>
    <p:extLst>
      <p:ext uri="{BB962C8B-B14F-4D97-AF65-F5344CB8AC3E}">
        <p14:creationId xmlns:p14="http://schemas.microsoft.com/office/powerpoint/2010/main" val="40945064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852611"/>
          </a:xfrm>
        </p:spPr>
        <p:txBody>
          <a:bodyPr/>
          <a:lstStyle/>
          <a:p>
            <a:r>
              <a:rPr lang="en-US" cap="all" dirty="0" smtClean="0"/>
              <a:t>Analyze the </a:t>
            </a:r>
            <a:r>
              <a:rPr lang="en-US" sz="5400" cap="all" dirty="0" smtClean="0"/>
              <a:t>Results</a:t>
            </a:r>
            <a:endParaRPr lang="en-US" cap="all" dirty="0"/>
          </a:p>
        </p:txBody>
      </p:sp>
      <p:sp>
        <p:nvSpPr>
          <p:cNvPr id="3" name="Text Placeholder 2"/>
          <p:cNvSpPr>
            <a:spLocks noGrp="1"/>
          </p:cNvSpPr>
          <p:nvPr>
            <p:ph type="body" idx="1"/>
          </p:nvPr>
        </p:nvSpPr>
        <p:spPr/>
        <p:txBody>
          <a:bodyPr>
            <a:normAutofit/>
          </a:bodyPr>
          <a:lstStyle/>
          <a:p>
            <a:pPr marL="342900" indent="-342900">
              <a:buFont typeface="Arial" panose="020B0604020202020204" pitchFamily="34" charset="0"/>
              <a:buChar char="•"/>
            </a:pPr>
            <a:r>
              <a:rPr lang="en-US" sz="1600" dirty="0" smtClean="0"/>
              <a:t>What have past results been for similar campaigns?</a:t>
            </a:r>
            <a:endParaRPr lang="en-US" sz="1600" dirty="0"/>
          </a:p>
          <a:p>
            <a:pPr marL="342900" indent="-342900">
              <a:buFont typeface="Arial" panose="020B0604020202020204" pitchFamily="34" charset="0"/>
              <a:buChar char="•"/>
            </a:pPr>
            <a:r>
              <a:rPr lang="en-US" sz="1600" dirty="0" smtClean="0"/>
              <a:t>What are industry standards?</a:t>
            </a:r>
            <a:endParaRPr lang="en-US" sz="1600" dirty="0"/>
          </a:p>
          <a:p>
            <a:pPr marL="342900" indent="-342900">
              <a:buFont typeface="Arial" panose="020B0604020202020204" pitchFamily="34" charset="0"/>
              <a:buChar char="•"/>
            </a:pPr>
            <a:r>
              <a:rPr lang="en-US" sz="1600" dirty="0" smtClean="0"/>
              <a:t>What were the campaigns goals?</a:t>
            </a:r>
            <a:endParaRPr lang="en-US" sz="1600" dirty="0"/>
          </a:p>
          <a:p>
            <a:endParaRPr lang="en-US" sz="1600" dirty="0"/>
          </a:p>
        </p:txBody>
      </p:sp>
    </p:spTree>
    <p:extLst>
      <p:ext uri="{BB962C8B-B14F-4D97-AF65-F5344CB8AC3E}">
        <p14:creationId xmlns:p14="http://schemas.microsoft.com/office/powerpoint/2010/main" val="3072384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19099" y="365125"/>
            <a:ext cx="8171448" cy="2101850"/>
          </a:xfrm>
        </p:spPr>
        <p:txBody>
          <a:bodyPr>
            <a:normAutofit fontScale="90000"/>
          </a:bodyPr>
          <a:lstStyle/>
          <a:p>
            <a:r>
              <a:rPr lang="en-US" sz="4900" dirty="0" smtClean="0">
                <a:solidFill>
                  <a:srgbClr val="002060"/>
                </a:solidFill>
              </a:rPr>
              <a:t>Campaign Parameters−</a:t>
            </a:r>
            <a:br>
              <a:rPr lang="en-US" sz="4900" dirty="0" smtClean="0">
                <a:solidFill>
                  <a:srgbClr val="002060"/>
                </a:solidFill>
              </a:rPr>
            </a:br>
            <a:r>
              <a:rPr lang="en-US" sz="2400" dirty="0" smtClean="0">
                <a:solidFill>
                  <a:srgbClr val="002060"/>
                </a:solidFill>
              </a:rPr>
              <a:t>Set up unique codes to capture response by each list.</a:t>
            </a:r>
            <a:br>
              <a:rPr lang="en-US" sz="2400" dirty="0" smtClean="0">
                <a:solidFill>
                  <a:srgbClr val="002060"/>
                </a:solidFill>
              </a:rPr>
            </a:br>
            <a:r>
              <a:rPr lang="en-US" sz="2400" dirty="0">
                <a:solidFill>
                  <a:srgbClr val="002060"/>
                </a:solidFill>
              </a:rPr>
              <a:t>	</a:t>
            </a:r>
            <a:r>
              <a:rPr lang="en-US" sz="2400" dirty="0" smtClean="0">
                <a:solidFill>
                  <a:srgbClr val="002060"/>
                </a:solidFill>
              </a:rPr>
              <a:t>−Require a code (unique to list) to redeem a discount.</a:t>
            </a:r>
            <a:br>
              <a:rPr lang="en-US" sz="2400" dirty="0" smtClean="0">
                <a:solidFill>
                  <a:srgbClr val="002060"/>
                </a:solidFill>
              </a:rPr>
            </a:br>
            <a:r>
              <a:rPr lang="en-US" sz="2400" dirty="0">
                <a:solidFill>
                  <a:srgbClr val="002060"/>
                </a:solidFill>
              </a:rPr>
              <a:t>	</a:t>
            </a:r>
            <a:r>
              <a:rPr lang="en-US" sz="2400" dirty="0" smtClean="0">
                <a:solidFill>
                  <a:srgbClr val="002060"/>
                </a:solidFill>
              </a:rPr>
              <a:t>−Have unique URL for each list.</a:t>
            </a:r>
            <a:r>
              <a:rPr lang="en-US" sz="2400" dirty="0">
                <a:solidFill>
                  <a:srgbClr val="002060"/>
                </a:solidFill>
              </a:rPr>
              <a:t/>
            </a:r>
            <a:br>
              <a:rPr lang="en-US" sz="2400" dirty="0">
                <a:solidFill>
                  <a:srgbClr val="002060"/>
                </a:solidFill>
              </a:rPr>
            </a:br>
            <a:endParaRPr lang="en-US" sz="2400" dirty="0">
              <a:solidFill>
                <a:srgbClr val="00206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467639460"/>
              </p:ext>
            </p:extLst>
          </p:nvPr>
        </p:nvGraphicFramePr>
        <p:xfrm>
          <a:off x="247650" y="3749675"/>
          <a:ext cx="8810624" cy="168656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676275"/>
                <a:gridCol w="895350"/>
                <a:gridCol w="1009650"/>
                <a:gridCol w="742950"/>
                <a:gridCol w="766420"/>
                <a:gridCol w="697284"/>
                <a:gridCol w="1065135"/>
                <a:gridCol w="1023986"/>
                <a:gridCol w="1287537"/>
                <a:gridCol w="646037"/>
              </a:tblGrid>
              <a:tr h="370840">
                <a:tc>
                  <a:txBody>
                    <a:bodyPr/>
                    <a:lstStyle/>
                    <a:p>
                      <a:r>
                        <a:rPr lang="en-US" sz="1400" dirty="0" smtClean="0">
                          <a:solidFill>
                            <a:schemeClr val="bg1"/>
                          </a:solidFill>
                        </a:rPr>
                        <a:t>Code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400" dirty="0" smtClean="0">
                          <a:solidFill>
                            <a:schemeClr val="bg1"/>
                          </a:solidFill>
                        </a:rPr>
                        <a:t>List Name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400" dirty="0" smtClean="0">
                          <a:solidFill>
                            <a:schemeClr val="bg1"/>
                          </a:solidFill>
                        </a:rPr>
                        <a:t>Universe Size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400" dirty="0" smtClean="0">
                          <a:solidFill>
                            <a:schemeClr val="bg1"/>
                          </a:solidFill>
                        </a:rPr>
                        <a:t>Mail </a:t>
                      </a:r>
                      <a:r>
                        <a:rPr lang="en-US" sz="1400" dirty="0" err="1" smtClean="0">
                          <a:solidFill>
                            <a:schemeClr val="bg1"/>
                          </a:solidFill>
                        </a:rPr>
                        <a:t>Qty</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400" dirty="0" smtClean="0">
                          <a:solidFill>
                            <a:schemeClr val="bg1"/>
                          </a:solidFill>
                        </a:rPr>
                        <a:t>Orders</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400" dirty="0" smtClean="0">
                          <a:solidFill>
                            <a:schemeClr val="bg1"/>
                          </a:solidFill>
                        </a:rPr>
                        <a:t>RR%*</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400" dirty="0" smtClean="0">
                          <a:solidFill>
                            <a:schemeClr val="bg1"/>
                          </a:solidFill>
                        </a:rPr>
                        <a:t>Net Sales @ $79</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400" dirty="0" smtClean="0">
                          <a:solidFill>
                            <a:schemeClr val="bg1"/>
                          </a:solidFill>
                        </a:rPr>
                        <a:t>List Cost</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400" dirty="0" err="1" smtClean="0">
                          <a:solidFill>
                            <a:schemeClr val="bg1"/>
                          </a:solidFill>
                        </a:rPr>
                        <a:t>Add’l</a:t>
                      </a:r>
                      <a:r>
                        <a:rPr lang="en-US" sz="1400" baseline="0" dirty="0" smtClean="0">
                          <a:solidFill>
                            <a:schemeClr val="bg1"/>
                          </a:solidFill>
                        </a:rPr>
                        <a:t> </a:t>
                      </a:r>
                      <a:r>
                        <a:rPr lang="en-US" sz="1400" dirty="0" smtClean="0">
                          <a:solidFill>
                            <a:schemeClr val="bg1"/>
                          </a:solidFill>
                        </a:rPr>
                        <a:t>cost (print, production, etc.) @ $0.29</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400" dirty="0" smtClean="0">
                          <a:solidFill>
                            <a:schemeClr val="bg1"/>
                          </a:solidFill>
                        </a:rPr>
                        <a:t>ROI**</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70840">
                <a:tc>
                  <a:txBody>
                    <a:bodyPr/>
                    <a:lstStyle/>
                    <a:p>
                      <a:r>
                        <a:rPr lang="en-US" sz="1400" dirty="0" smtClean="0">
                          <a:solidFill>
                            <a:srgbClr val="002060"/>
                          </a:solidFill>
                        </a:rPr>
                        <a:t>Exa1</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2060"/>
                          </a:solidFill>
                        </a:rPr>
                        <a:t>Example</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2060"/>
                          </a:solidFill>
                        </a:rPr>
                        <a:t>385,547</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2060"/>
                          </a:solidFill>
                        </a:rPr>
                        <a:t>10,000</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2060"/>
                          </a:solidFill>
                        </a:rPr>
                        <a:t>139</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2060"/>
                          </a:solidFill>
                        </a:rPr>
                        <a:t>1.39%</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2060"/>
                          </a:solidFill>
                        </a:rPr>
                        <a:t>$10,981</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2060"/>
                          </a:solidFill>
                        </a:rPr>
                        <a:t>$1,200</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2060"/>
                          </a:solidFill>
                        </a:rPr>
                        <a:t>$2,900</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2060"/>
                          </a:solidFill>
                        </a:rPr>
                        <a:t>168%</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400" dirty="0" smtClean="0">
                          <a:solidFill>
                            <a:srgbClr val="002060"/>
                          </a:solidFill>
                        </a:rPr>
                        <a:t>Sam1</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smtClean="0">
                          <a:solidFill>
                            <a:srgbClr val="002060"/>
                          </a:solidFill>
                        </a:rPr>
                        <a:t>Sample</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smtClean="0">
                          <a:solidFill>
                            <a:srgbClr val="002060"/>
                          </a:solidFill>
                        </a:rPr>
                        <a:t>    5,025</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smtClean="0">
                          <a:solidFill>
                            <a:srgbClr val="002060"/>
                          </a:solidFill>
                        </a:rPr>
                        <a:t>  3,000</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smtClean="0">
                          <a:solidFill>
                            <a:srgbClr val="002060"/>
                          </a:solidFill>
                        </a:rPr>
                        <a:t>  25</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smtClean="0">
                          <a:solidFill>
                            <a:srgbClr val="002060"/>
                          </a:solidFill>
                        </a:rPr>
                        <a:t>0.83%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smtClean="0">
                          <a:solidFill>
                            <a:srgbClr val="002060"/>
                          </a:solidFill>
                        </a:rPr>
                        <a:t>$  1,975</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smtClean="0">
                          <a:solidFill>
                            <a:srgbClr val="002060"/>
                          </a:solidFill>
                        </a:rPr>
                        <a:t>$   387</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smtClean="0">
                          <a:solidFill>
                            <a:srgbClr val="002060"/>
                          </a:solidFill>
                        </a:rPr>
                        <a:t>$   870</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smtClean="0">
                          <a:solidFill>
                            <a:srgbClr val="002060"/>
                          </a:solidFill>
                        </a:rPr>
                        <a:t>  57%</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2" name="TextBox 1"/>
          <p:cNvSpPr txBox="1"/>
          <p:nvPr/>
        </p:nvSpPr>
        <p:spPr>
          <a:xfrm>
            <a:off x="247650" y="5524500"/>
            <a:ext cx="2714625" cy="338554"/>
          </a:xfrm>
          <a:prstGeom prst="rect">
            <a:avLst/>
          </a:prstGeom>
          <a:noFill/>
        </p:spPr>
        <p:txBody>
          <a:bodyPr wrap="square" rtlCol="0">
            <a:spAutoFit/>
          </a:bodyPr>
          <a:lstStyle/>
          <a:p>
            <a:r>
              <a:rPr lang="en-US" sz="800" dirty="0" smtClean="0"/>
              <a:t>*Response Rate (RR%)</a:t>
            </a:r>
          </a:p>
          <a:p>
            <a:r>
              <a:rPr lang="en-US" sz="800" dirty="0" smtClean="0"/>
              <a:t>**Return on Investment (ROI)</a:t>
            </a:r>
            <a:endParaRPr lang="en-US" sz="800" dirty="0"/>
          </a:p>
        </p:txBody>
      </p:sp>
      <p:sp>
        <p:nvSpPr>
          <p:cNvPr id="3" name="Rectangle 2"/>
          <p:cNvSpPr/>
          <p:nvPr/>
        </p:nvSpPr>
        <p:spPr>
          <a:xfrm>
            <a:off x="3737728" y="5657671"/>
            <a:ext cx="4572000" cy="923330"/>
          </a:xfrm>
          <a:prstGeom prst="rect">
            <a:avLst/>
          </a:prstGeom>
        </p:spPr>
        <p:txBody>
          <a:bodyPr>
            <a:spAutoFit/>
          </a:bodyPr>
          <a:lstStyle/>
          <a:p>
            <a:r>
              <a:rPr lang="en-US" dirty="0"/>
              <a:t>RR%= Orders/Mail </a:t>
            </a:r>
            <a:r>
              <a:rPr lang="en-US" dirty="0" err="1"/>
              <a:t>Qty</a:t>
            </a:r>
            <a:endParaRPr lang="en-US" dirty="0"/>
          </a:p>
          <a:p>
            <a:r>
              <a:rPr lang="en-US" dirty="0"/>
              <a:t>ROI= </a:t>
            </a:r>
            <a:r>
              <a:rPr lang="en-US" dirty="0" smtClean="0"/>
              <a:t>Campaign Profit/Campaign Expense</a:t>
            </a:r>
            <a:endParaRPr lang="en-US" dirty="0"/>
          </a:p>
          <a:p>
            <a:endParaRPr lang="en-US" dirty="0"/>
          </a:p>
        </p:txBody>
      </p:sp>
    </p:spTree>
    <p:extLst>
      <p:ext uri="{BB962C8B-B14F-4D97-AF65-F5344CB8AC3E}">
        <p14:creationId xmlns:p14="http://schemas.microsoft.com/office/powerpoint/2010/main" val="1541705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09600" y="123825"/>
            <a:ext cx="8534400" cy="1199649"/>
          </a:xfrm>
          <a:solidFill>
            <a:schemeClr val="bg1"/>
          </a:solidFill>
        </p:spPr>
        <p:txBody>
          <a:bodyPr>
            <a:normAutofit/>
          </a:bodyPr>
          <a:lstStyle/>
          <a:p>
            <a:r>
              <a:rPr lang="en-US" dirty="0" smtClean="0">
                <a:solidFill>
                  <a:srgbClr val="002060"/>
                </a:solidFill>
              </a:rPr>
              <a:t>Maximize Efforts −</a:t>
            </a:r>
            <a:endParaRPr lang="en-US" dirty="0">
              <a:solidFill>
                <a:srgbClr val="00206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234003031"/>
              </p:ext>
            </p:extLst>
          </p:nvPr>
        </p:nvGraphicFramePr>
        <p:xfrm>
          <a:off x="265725" y="4649136"/>
          <a:ext cx="8810624" cy="168656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676275"/>
                <a:gridCol w="895350"/>
                <a:gridCol w="1009650"/>
                <a:gridCol w="742950"/>
                <a:gridCol w="766420"/>
                <a:gridCol w="697284"/>
                <a:gridCol w="1065135"/>
                <a:gridCol w="1023986"/>
                <a:gridCol w="1287537"/>
                <a:gridCol w="646037"/>
              </a:tblGrid>
              <a:tr h="370840">
                <a:tc>
                  <a:txBody>
                    <a:bodyPr/>
                    <a:lstStyle/>
                    <a:p>
                      <a:r>
                        <a:rPr lang="en-US" sz="1400" dirty="0" smtClean="0">
                          <a:solidFill>
                            <a:schemeClr val="bg1"/>
                          </a:solidFill>
                        </a:rPr>
                        <a:t>Code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400" dirty="0" smtClean="0">
                          <a:solidFill>
                            <a:schemeClr val="bg1"/>
                          </a:solidFill>
                        </a:rPr>
                        <a:t>List Name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400" dirty="0" smtClean="0">
                          <a:solidFill>
                            <a:schemeClr val="bg1"/>
                          </a:solidFill>
                        </a:rPr>
                        <a:t>Universe Size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400" dirty="0" smtClean="0">
                          <a:solidFill>
                            <a:schemeClr val="bg1"/>
                          </a:solidFill>
                        </a:rPr>
                        <a:t>Mail </a:t>
                      </a:r>
                      <a:r>
                        <a:rPr lang="en-US" sz="1400" dirty="0" err="1" smtClean="0">
                          <a:solidFill>
                            <a:schemeClr val="bg1"/>
                          </a:solidFill>
                        </a:rPr>
                        <a:t>Qty</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400" dirty="0" smtClean="0">
                          <a:solidFill>
                            <a:schemeClr val="bg1"/>
                          </a:solidFill>
                        </a:rPr>
                        <a:t>Orders</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400" dirty="0" smtClean="0">
                          <a:solidFill>
                            <a:schemeClr val="bg1"/>
                          </a:solidFill>
                        </a:rPr>
                        <a:t>RR%</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400" dirty="0" smtClean="0">
                          <a:solidFill>
                            <a:schemeClr val="bg1"/>
                          </a:solidFill>
                        </a:rPr>
                        <a:t>Net Sales @ $79</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400" dirty="0" smtClean="0">
                          <a:solidFill>
                            <a:schemeClr val="bg1"/>
                          </a:solidFill>
                        </a:rPr>
                        <a:t>List Cost</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400" dirty="0" err="1" smtClean="0">
                          <a:solidFill>
                            <a:schemeClr val="bg1"/>
                          </a:solidFill>
                        </a:rPr>
                        <a:t>Add’l</a:t>
                      </a:r>
                      <a:r>
                        <a:rPr lang="en-US" sz="1400" baseline="0" dirty="0" smtClean="0">
                          <a:solidFill>
                            <a:schemeClr val="bg1"/>
                          </a:solidFill>
                        </a:rPr>
                        <a:t> </a:t>
                      </a:r>
                      <a:r>
                        <a:rPr lang="en-US" sz="1400" dirty="0" smtClean="0">
                          <a:solidFill>
                            <a:schemeClr val="bg1"/>
                          </a:solidFill>
                        </a:rPr>
                        <a:t>cost (print, production, etc.) @ $0.29</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400" dirty="0" smtClean="0">
                          <a:solidFill>
                            <a:schemeClr val="bg1"/>
                          </a:solidFill>
                        </a:rPr>
                        <a:t>ROI</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70840">
                <a:tc>
                  <a:txBody>
                    <a:bodyPr/>
                    <a:lstStyle/>
                    <a:p>
                      <a:r>
                        <a:rPr lang="en-US" sz="1400" dirty="0" smtClean="0">
                          <a:solidFill>
                            <a:srgbClr val="002060"/>
                          </a:solidFill>
                        </a:rPr>
                        <a:t>Exa1</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2060"/>
                          </a:solidFill>
                        </a:rPr>
                        <a:t>Example</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2060"/>
                          </a:solidFill>
                        </a:rPr>
                        <a:t>385,547</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2060"/>
                          </a:solidFill>
                        </a:rPr>
                        <a:t>10,000</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2060"/>
                          </a:solidFill>
                        </a:rPr>
                        <a:t>139</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2060"/>
                          </a:solidFill>
                        </a:rPr>
                        <a:t>1.39%</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2060"/>
                          </a:solidFill>
                        </a:rPr>
                        <a:t>$10,981</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2060"/>
                          </a:solidFill>
                        </a:rPr>
                        <a:t>$1,200</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2060"/>
                          </a:solidFill>
                        </a:rPr>
                        <a:t>$2,900</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2060"/>
                          </a:solidFill>
                        </a:rPr>
                        <a:t>168%</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400" dirty="0" smtClean="0">
                          <a:solidFill>
                            <a:srgbClr val="002060"/>
                          </a:solidFill>
                        </a:rPr>
                        <a:t>Sam1</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smtClean="0">
                          <a:solidFill>
                            <a:srgbClr val="002060"/>
                          </a:solidFill>
                        </a:rPr>
                        <a:t>Sample</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smtClean="0">
                          <a:solidFill>
                            <a:srgbClr val="002060"/>
                          </a:solidFill>
                        </a:rPr>
                        <a:t>    5,025</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smtClean="0">
                          <a:solidFill>
                            <a:srgbClr val="002060"/>
                          </a:solidFill>
                        </a:rPr>
                        <a:t>  3,000</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smtClean="0">
                          <a:solidFill>
                            <a:srgbClr val="002060"/>
                          </a:solidFill>
                        </a:rPr>
                        <a:t>  25</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smtClean="0">
                          <a:solidFill>
                            <a:srgbClr val="002060"/>
                          </a:solidFill>
                        </a:rPr>
                        <a:t>0.83%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smtClean="0">
                          <a:solidFill>
                            <a:srgbClr val="002060"/>
                          </a:solidFill>
                        </a:rPr>
                        <a:t>$  1,975</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smtClean="0">
                          <a:solidFill>
                            <a:srgbClr val="002060"/>
                          </a:solidFill>
                        </a:rPr>
                        <a:t>$   387</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smtClean="0">
                          <a:solidFill>
                            <a:srgbClr val="002060"/>
                          </a:solidFill>
                        </a:rPr>
                        <a:t>$   870</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smtClean="0">
                          <a:solidFill>
                            <a:srgbClr val="002060"/>
                          </a:solidFill>
                        </a:rPr>
                        <a:t>  57%</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6" name="Oval 5"/>
          <p:cNvSpPr/>
          <p:nvPr/>
        </p:nvSpPr>
        <p:spPr>
          <a:xfrm>
            <a:off x="8445193" y="5528512"/>
            <a:ext cx="619124" cy="400050"/>
          </a:xfrm>
          <a:prstGeom prst="ellipse">
            <a:avLst/>
          </a:prstGeom>
          <a:noFill/>
          <a:ln w="2222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09600" y="1474330"/>
            <a:ext cx="8466749" cy="2123658"/>
          </a:xfrm>
          <a:prstGeom prst="rect">
            <a:avLst/>
          </a:prstGeom>
        </p:spPr>
        <p:txBody>
          <a:bodyPr wrap="square">
            <a:spAutoFit/>
          </a:bodyPr>
          <a:lstStyle/>
          <a:p>
            <a:pPr marL="342900" indent="-342900">
              <a:buFont typeface="Arial" panose="020B0604020202020204" pitchFamily="34" charset="0"/>
              <a:buChar char="−"/>
            </a:pPr>
            <a:r>
              <a:rPr lang="en-US" sz="2200" dirty="0" smtClean="0">
                <a:solidFill>
                  <a:srgbClr val="002060"/>
                </a:solidFill>
              </a:rPr>
              <a:t>Identify </a:t>
            </a:r>
            <a:r>
              <a:rPr lang="en-US" sz="2200" dirty="0">
                <a:solidFill>
                  <a:srgbClr val="002060"/>
                </a:solidFill>
              </a:rPr>
              <a:t>lists with ROI that met your goals and </a:t>
            </a:r>
            <a:r>
              <a:rPr lang="en-US" sz="2200" dirty="0" smtClean="0">
                <a:solidFill>
                  <a:srgbClr val="002060"/>
                </a:solidFill>
              </a:rPr>
              <a:t>re-mail.</a:t>
            </a:r>
          </a:p>
          <a:p>
            <a:pPr marL="342900" indent="-342900">
              <a:buFont typeface="Arial" panose="020B0604020202020204" pitchFamily="34" charset="0"/>
              <a:buChar char="−"/>
            </a:pPr>
            <a:r>
              <a:rPr lang="en-US" sz="2200" dirty="0" smtClean="0">
                <a:solidFill>
                  <a:srgbClr val="002060"/>
                </a:solidFill>
              </a:rPr>
              <a:t>Cast </a:t>
            </a:r>
            <a:r>
              <a:rPr lang="en-US" sz="2200" dirty="0">
                <a:solidFill>
                  <a:srgbClr val="002060"/>
                </a:solidFill>
              </a:rPr>
              <a:t>wider net (test additional selects in the </a:t>
            </a:r>
            <a:r>
              <a:rPr lang="en-US" sz="2200" dirty="0" smtClean="0">
                <a:solidFill>
                  <a:srgbClr val="002060"/>
                </a:solidFill>
              </a:rPr>
              <a:t>list).</a:t>
            </a:r>
          </a:p>
          <a:p>
            <a:pPr marL="342900" indent="-342900">
              <a:buFont typeface="Arial" panose="020B0604020202020204" pitchFamily="34" charset="0"/>
              <a:buChar char="−"/>
            </a:pPr>
            <a:r>
              <a:rPr lang="en-US" sz="2200" dirty="0" smtClean="0">
                <a:solidFill>
                  <a:srgbClr val="002060"/>
                </a:solidFill>
              </a:rPr>
              <a:t>Ask </a:t>
            </a:r>
            <a:r>
              <a:rPr lang="en-US" sz="2200" dirty="0">
                <a:solidFill>
                  <a:srgbClr val="002060"/>
                </a:solidFill>
              </a:rPr>
              <a:t>list owner repeat usage history (who else uses the list regularly? Do these users rent their lists? If so, </a:t>
            </a:r>
            <a:r>
              <a:rPr lang="en-US" sz="2200" dirty="0" smtClean="0">
                <a:solidFill>
                  <a:srgbClr val="002060"/>
                </a:solidFill>
              </a:rPr>
              <a:t>test).</a:t>
            </a:r>
          </a:p>
          <a:p>
            <a:pPr marL="342900" indent="-342900">
              <a:buFont typeface="Arial" panose="020B0604020202020204" pitchFamily="34" charset="0"/>
              <a:buChar char="−"/>
            </a:pPr>
            <a:r>
              <a:rPr lang="en-US" sz="2200" dirty="0" smtClean="0">
                <a:solidFill>
                  <a:srgbClr val="002060"/>
                </a:solidFill>
              </a:rPr>
              <a:t>Identify </a:t>
            </a:r>
            <a:r>
              <a:rPr lang="en-US" sz="2200" dirty="0">
                <a:solidFill>
                  <a:srgbClr val="002060"/>
                </a:solidFill>
              </a:rPr>
              <a:t>lists close to targeted ROI. If you tighten the select/ add more criteria, would they perform well? If so, test.</a:t>
            </a:r>
            <a:endParaRPr lang="en-US" sz="2200" dirty="0"/>
          </a:p>
        </p:txBody>
      </p:sp>
    </p:spTree>
    <p:extLst>
      <p:ext uri="{BB962C8B-B14F-4D97-AF65-F5344CB8AC3E}">
        <p14:creationId xmlns:p14="http://schemas.microsoft.com/office/powerpoint/2010/main" val="1970830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1690686"/>
          </a:xfrm>
        </p:spPr>
        <p:txBody>
          <a:bodyPr/>
          <a:lstStyle/>
          <a:p>
            <a:r>
              <a:rPr lang="en-US" dirty="0" smtClean="0"/>
              <a:t>Scenario	</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722582" y="4546706"/>
            <a:ext cx="1689313" cy="247037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413" y="4903078"/>
            <a:ext cx="2560320" cy="1707268"/>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34556" t="38925"/>
          <a:stretch/>
        </p:blipFill>
        <p:spPr>
          <a:xfrm>
            <a:off x="6312219" y="4935894"/>
            <a:ext cx="2554057" cy="1662082"/>
          </a:xfrm>
          <a:prstGeom prst="rect">
            <a:avLst/>
          </a:prstGeom>
        </p:spPr>
      </p:pic>
    </p:spTree>
    <p:extLst>
      <p:ext uri="{BB962C8B-B14F-4D97-AF65-F5344CB8AC3E}">
        <p14:creationId xmlns:p14="http://schemas.microsoft.com/office/powerpoint/2010/main" val="2156934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275" y="68580"/>
            <a:ext cx="6789420" cy="6789420"/>
          </a:xfrm>
          <a:prstGeom prst="rect">
            <a:avLst/>
          </a:prstGeom>
        </p:spPr>
      </p:pic>
      <p:sp>
        <p:nvSpPr>
          <p:cNvPr id="4" name="Rectangle 3"/>
          <p:cNvSpPr/>
          <p:nvPr/>
        </p:nvSpPr>
        <p:spPr>
          <a:xfrm>
            <a:off x="2085975" y="1184613"/>
            <a:ext cx="5391150" cy="1938992"/>
          </a:xfrm>
          <a:prstGeom prst="rect">
            <a:avLst/>
          </a:prstGeom>
        </p:spPr>
        <p:txBody>
          <a:bodyPr wrap="square">
            <a:spAutoFit/>
          </a:bodyPr>
          <a:lstStyle/>
          <a:p>
            <a:pPr>
              <a:spcAft>
                <a:spcPts val="1000"/>
              </a:spcAft>
            </a:pPr>
            <a:r>
              <a:rPr lang="en-US" sz="2000" b="1" dirty="0">
                <a:solidFill>
                  <a:srgbClr val="002060"/>
                </a:solidFill>
              </a:rPr>
              <a:t>Background:</a:t>
            </a:r>
            <a:r>
              <a:rPr lang="en-US" sz="2000" dirty="0">
                <a:solidFill>
                  <a:srgbClr val="002060"/>
                </a:solidFill>
              </a:rPr>
              <a:t> You are a Marketing Manager for a company that sells subscriptions of “beauty in the box”. Based on historical data, you know that your acquisition campaigns can have a </a:t>
            </a:r>
            <a:r>
              <a:rPr lang="en-US" sz="2000" dirty="0" smtClean="0">
                <a:solidFill>
                  <a:srgbClr val="002060"/>
                </a:solidFill>
              </a:rPr>
              <a:t>0.90 </a:t>
            </a:r>
            <a:r>
              <a:rPr lang="en-US" sz="2000" dirty="0">
                <a:solidFill>
                  <a:srgbClr val="002060"/>
                </a:solidFill>
              </a:rPr>
              <a:t>ROI. (Customers will become profitable after a few months).</a:t>
            </a:r>
          </a:p>
        </p:txBody>
      </p:sp>
      <p:sp>
        <p:nvSpPr>
          <p:cNvPr id="5" name="Rectangle 4"/>
          <p:cNvSpPr/>
          <p:nvPr/>
        </p:nvSpPr>
        <p:spPr>
          <a:xfrm>
            <a:off x="2085975" y="3841321"/>
            <a:ext cx="4572000" cy="1015663"/>
          </a:xfrm>
          <a:prstGeom prst="rect">
            <a:avLst/>
          </a:prstGeom>
        </p:spPr>
        <p:txBody>
          <a:bodyPr>
            <a:spAutoFit/>
          </a:bodyPr>
          <a:lstStyle/>
          <a:p>
            <a:r>
              <a:rPr lang="en-US" sz="2000" b="1" dirty="0">
                <a:solidFill>
                  <a:srgbClr val="002060"/>
                </a:solidFill>
              </a:rPr>
              <a:t>Assignment:</a:t>
            </a:r>
            <a:r>
              <a:rPr lang="en-US" sz="2000" dirty="0">
                <a:solidFill>
                  <a:srgbClr val="002060"/>
                </a:solidFill>
              </a:rPr>
              <a:t> Develop a </a:t>
            </a:r>
            <a:r>
              <a:rPr lang="en-US" sz="2000" dirty="0" smtClean="0">
                <a:solidFill>
                  <a:srgbClr val="002060"/>
                </a:solidFill>
              </a:rPr>
              <a:t>marketing </a:t>
            </a:r>
            <a:r>
              <a:rPr lang="en-US" sz="2000" dirty="0">
                <a:solidFill>
                  <a:srgbClr val="002060"/>
                </a:solidFill>
              </a:rPr>
              <a:t>strategy using mail that grows the subscriber base.</a:t>
            </a:r>
          </a:p>
        </p:txBody>
      </p:sp>
      <p:sp>
        <p:nvSpPr>
          <p:cNvPr id="6" name="Rectangle 5"/>
          <p:cNvSpPr/>
          <p:nvPr/>
        </p:nvSpPr>
        <p:spPr>
          <a:xfrm rot="20825538">
            <a:off x="3108648" y="5657436"/>
            <a:ext cx="2526654" cy="400110"/>
          </a:xfrm>
          <a:prstGeom prst="rect">
            <a:avLst/>
          </a:prstGeom>
        </p:spPr>
        <p:txBody>
          <a:bodyPr wrap="none">
            <a:spAutoFit/>
          </a:bodyPr>
          <a:lstStyle/>
          <a:p>
            <a:r>
              <a:rPr lang="en-US" sz="2000" b="1" dirty="0">
                <a:solidFill>
                  <a:srgbClr val="002060"/>
                </a:solidFill>
                <a:latin typeface="Lucida Handwriting" panose="03010101010101010101" pitchFamily="66" charset="0"/>
              </a:rPr>
              <a:t>Budget:</a:t>
            </a:r>
            <a:r>
              <a:rPr lang="en-US" sz="2000" dirty="0">
                <a:solidFill>
                  <a:srgbClr val="002060"/>
                </a:solidFill>
                <a:latin typeface="Lucida Handwriting" panose="03010101010101010101" pitchFamily="66" charset="0"/>
              </a:rPr>
              <a:t> </a:t>
            </a:r>
            <a:r>
              <a:rPr lang="en-US" sz="2000" dirty="0" smtClean="0">
                <a:solidFill>
                  <a:srgbClr val="002060"/>
                </a:solidFill>
                <a:latin typeface="Lucida Handwriting" panose="03010101010101010101" pitchFamily="66" charset="0"/>
              </a:rPr>
              <a:t>$75,000</a:t>
            </a:r>
            <a:endParaRPr lang="en-US" sz="2000" dirty="0">
              <a:solidFill>
                <a:srgbClr val="002060"/>
              </a:solidFill>
              <a:latin typeface="Lucida Handwriting" panose="03010101010101010101" pitchFamily="66" charset="0"/>
            </a:endParaRPr>
          </a:p>
        </p:txBody>
      </p:sp>
    </p:spTree>
    <p:extLst>
      <p:ext uri="{BB962C8B-B14F-4D97-AF65-F5344CB8AC3E}">
        <p14:creationId xmlns:p14="http://schemas.microsoft.com/office/powerpoint/2010/main" val="3494200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1683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rgbClr val="002060"/>
                </a:solidFill>
              </a:rPr>
              <a:t>Creative −</a:t>
            </a:r>
            <a:br>
              <a:rPr lang="en-US" dirty="0" smtClean="0">
                <a:solidFill>
                  <a:srgbClr val="002060"/>
                </a:solidFill>
              </a:rPr>
            </a:br>
            <a:r>
              <a:rPr lang="en-US" sz="2400" dirty="0" smtClean="0">
                <a:solidFill>
                  <a:srgbClr val="002060"/>
                </a:solidFill>
              </a:rPr>
              <a:t>Your creative was already d</a:t>
            </a:r>
            <a:r>
              <a:rPr lang="en-US" sz="2200" dirty="0" smtClean="0">
                <a:solidFill>
                  <a:srgbClr val="002060"/>
                </a:solidFill>
              </a:rPr>
              <a:t>eveloped and approved.</a:t>
            </a:r>
            <a:endParaRPr lang="en-US" dirty="0">
              <a:solidFill>
                <a:srgbClr val="002060"/>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5259" y="1852328"/>
            <a:ext cx="4877481" cy="4067743"/>
          </a:xfrm>
          <a:prstGeom prst="rect">
            <a:avLst/>
          </a:prstGeom>
        </p:spPr>
      </p:pic>
    </p:spTree>
    <p:extLst>
      <p:ext uri="{BB962C8B-B14F-4D97-AF65-F5344CB8AC3E}">
        <p14:creationId xmlns:p14="http://schemas.microsoft.com/office/powerpoint/2010/main" val="1105275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23719" y="47072"/>
            <a:ext cx="3921212" cy="986936"/>
          </a:xfrm>
        </p:spPr>
        <p:txBody>
          <a:bodyPr/>
          <a:lstStyle/>
          <a:p>
            <a:pPr algn="ctr"/>
            <a:r>
              <a:rPr lang="en-US" dirty="0" smtClean="0">
                <a:solidFill>
                  <a:schemeClr val="bg1"/>
                </a:solidFill>
              </a:rPr>
              <a:t>Audience</a:t>
            </a:r>
            <a:endParaRPr lang="en-US" dirty="0">
              <a:solidFill>
                <a:schemeClr val="bg1"/>
              </a:solidFill>
            </a:endParaRPr>
          </a:p>
        </p:txBody>
      </p:sp>
      <p:sp>
        <p:nvSpPr>
          <p:cNvPr id="5" name="TextBox 4"/>
          <p:cNvSpPr txBox="1"/>
          <p:nvPr/>
        </p:nvSpPr>
        <p:spPr>
          <a:xfrm>
            <a:off x="4777946" y="2396789"/>
            <a:ext cx="3369276" cy="369332"/>
          </a:xfrm>
          <a:prstGeom prst="rect">
            <a:avLst/>
          </a:prstGeom>
          <a:noFill/>
        </p:spPr>
        <p:txBody>
          <a:bodyPr wrap="square" rtlCol="0">
            <a:spAutoFit/>
          </a:bodyPr>
          <a:lstStyle/>
          <a:p>
            <a:pPr algn="ctr"/>
            <a:r>
              <a:rPr lang="en-US" spc="210" dirty="0" smtClean="0">
                <a:solidFill>
                  <a:srgbClr val="141428"/>
                </a:solidFill>
              </a:rPr>
              <a:t>Female</a:t>
            </a:r>
            <a:endParaRPr lang="en-US" spc="210" dirty="0">
              <a:solidFill>
                <a:srgbClr val="141428"/>
              </a:solidFill>
            </a:endParaRPr>
          </a:p>
        </p:txBody>
      </p:sp>
      <p:sp>
        <p:nvSpPr>
          <p:cNvPr id="6" name="TextBox 5"/>
          <p:cNvSpPr txBox="1"/>
          <p:nvPr/>
        </p:nvSpPr>
        <p:spPr>
          <a:xfrm>
            <a:off x="4777946" y="3191741"/>
            <a:ext cx="3369276" cy="369332"/>
          </a:xfrm>
          <a:prstGeom prst="rect">
            <a:avLst/>
          </a:prstGeom>
          <a:noFill/>
        </p:spPr>
        <p:txBody>
          <a:bodyPr wrap="square" rtlCol="0">
            <a:spAutoFit/>
          </a:bodyPr>
          <a:lstStyle/>
          <a:p>
            <a:pPr algn="ctr"/>
            <a:r>
              <a:rPr lang="en-US" spc="210" dirty="0" smtClean="0">
                <a:solidFill>
                  <a:srgbClr val="141428"/>
                </a:solidFill>
              </a:rPr>
              <a:t>Between age </a:t>
            </a:r>
            <a:r>
              <a:rPr lang="en-US" spc="210" dirty="0">
                <a:solidFill>
                  <a:srgbClr val="141428"/>
                </a:solidFill>
              </a:rPr>
              <a:t>25-35</a:t>
            </a:r>
          </a:p>
        </p:txBody>
      </p:sp>
      <p:sp>
        <p:nvSpPr>
          <p:cNvPr id="7" name="TextBox 6"/>
          <p:cNvSpPr txBox="1"/>
          <p:nvPr/>
        </p:nvSpPr>
        <p:spPr>
          <a:xfrm>
            <a:off x="4777946" y="3920790"/>
            <a:ext cx="3369276" cy="369332"/>
          </a:xfrm>
          <a:prstGeom prst="rect">
            <a:avLst/>
          </a:prstGeom>
          <a:noFill/>
        </p:spPr>
        <p:txBody>
          <a:bodyPr wrap="square" rtlCol="0">
            <a:spAutoFit/>
          </a:bodyPr>
          <a:lstStyle/>
          <a:p>
            <a:pPr algn="ctr"/>
            <a:r>
              <a:rPr lang="en-US" spc="210" dirty="0" smtClean="0">
                <a:solidFill>
                  <a:srgbClr val="141428"/>
                </a:solidFill>
              </a:rPr>
              <a:t>Active professionals</a:t>
            </a:r>
            <a:endParaRPr lang="en-US" spc="210" dirty="0">
              <a:solidFill>
                <a:srgbClr val="141428"/>
              </a:solidFill>
            </a:endParaRPr>
          </a:p>
        </p:txBody>
      </p:sp>
      <p:sp>
        <p:nvSpPr>
          <p:cNvPr id="8" name="TextBox 7"/>
          <p:cNvSpPr txBox="1"/>
          <p:nvPr/>
        </p:nvSpPr>
        <p:spPr>
          <a:xfrm>
            <a:off x="4642335" y="4649839"/>
            <a:ext cx="3575222" cy="369332"/>
          </a:xfrm>
          <a:prstGeom prst="rect">
            <a:avLst/>
          </a:prstGeom>
          <a:noFill/>
        </p:spPr>
        <p:txBody>
          <a:bodyPr wrap="square" rtlCol="0">
            <a:spAutoFit/>
          </a:bodyPr>
          <a:lstStyle/>
          <a:p>
            <a:pPr algn="ctr"/>
            <a:r>
              <a:rPr lang="en-US" spc="210" dirty="0" smtClean="0">
                <a:solidFill>
                  <a:srgbClr val="141428"/>
                </a:solidFill>
              </a:rPr>
              <a:t>Health &amp; beauty conscious</a:t>
            </a:r>
            <a:endParaRPr lang="en-US" spc="210" dirty="0">
              <a:solidFill>
                <a:srgbClr val="141428"/>
              </a:solidFill>
            </a:endParaRPr>
          </a:p>
        </p:txBody>
      </p:sp>
      <p:sp>
        <p:nvSpPr>
          <p:cNvPr id="2" name="TextBox 1"/>
          <p:cNvSpPr txBox="1"/>
          <p:nvPr/>
        </p:nvSpPr>
        <p:spPr>
          <a:xfrm>
            <a:off x="4403561" y="884277"/>
            <a:ext cx="4511839" cy="1446550"/>
          </a:xfrm>
          <a:prstGeom prst="rect">
            <a:avLst/>
          </a:prstGeom>
          <a:noFill/>
        </p:spPr>
        <p:txBody>
          <a:bodyPr wrap="square" rtlCol="0">
            <a:spAutoFit/>
          </a:bodyPr>
          <a:lstStyle/>
          <a:p>
            <a:r>
              <a:rPr lang="en-US" sz="2200" dirty="0" smtClean="0">
                <a:solidFill>
                  <a:schemeClr val="bg1"/>
                </a:solidFill>
              </a:rPr>
              <a:t>Through keen insights, research, and analysis of your current customers, you confirm that your ideal audience is:</a:t>
            </a:r>
            <a:endParaRPr lang="en-US" sz="2200" dirty="0">
              <a:solidFill>
                <a:schemeClr val="bg1"/>
              </a:solidFill>
            </a:endParaRP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6662" r="10103"/>
          <a:stretch/>
        </p:blipFill>
        <p:spPr>
          <a:xfrm>
            <a:off x="140695" y="177688"/>
            <a:ext cx="3618507" cy="6519048"/>
          </a:xfrm>
          <a:prstGeom prst="rect">
            <a:avLst/>
          </a:prstGeom>
        </p:spPr>
      </p:pic>
    </p:spTree>
    <p:extLst>
      <p:ext uri="{BB962C8B-B14F-4D97-AF65-F5344CB8AC3E}">
        <p14:creationId xmlns:p14="http://schemas.microsoft.com/office/powerpoint/2010/main" val="23664625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bg1"/>
                </a:solidFill>
              </a:rPr>
              <a:t>Strategy−</a:t>
            </a:r>
            <a:br>
              <a:rPr lang="en-US" dirty="0" smtClean="0">
                <a:solidFill>
                  <a:schemeClr val="bg1"/>
                </a:solidFill>
              </a:rPr>
            </a:br>
            <a:r>
              <a:rPr lang="en-US" sz="2200" dirty="0" smtClean="0">
                <a:solidFill>
                  <a:schemeClr val="bg1"/>
                </a:solidFill>
              </a:rPr>
              <a:t>You decided to grow the customer base by acquiring new customers and re-activating lapsed subscribers. </a:t>
            </a:r>
            <a:endParaRPr lang="en-US" dirty="0">
              <a:solidFill>
                <a:schemeClr val="bg1"/>
              </a:solidFill>
            </a:endParaRPr>
          </a:p>
        </p:txBody>
      </p:sp>
      <p:sp>
        <p:nvSpPr>
          <p:cNvPr id="13" name="Rectangle 12"/>
          <p:cNvSpPr/>
          <p:nvPr/>
        </p:nvSpPr>
        <p:spPr>
          <a:xfrm>
            <a:off x="5027676" y="3601473"/>
            <a:ext cx="3911877" cy="1107996"/>
          </a:xfrm>
          <a:prstGeom prst="rect">
            <a:avLst/>
          </a:prstGeom>
        </p:spPr>
        <p:txBody>
          <a:bodyPr wrap="square">
            <a:spAutoFit/>
          </a:bodyPr>
          <a:lstStyle/>
          <a:p>
            <a:r>
              <a:rPr lang="en-US" sz="2200" dirty="0" smtClean="0">
                <a:solidFill>
                  <a:srgbClr val="002060"/>
                </a:solidFill>
              </a:rPr>
              <a:t>How do you find and get similar information for potential new customers? </a:t>
            </a:r>
            <a:endParaRPr lang="en-US" sz="2200" dirty="0">
              <a:solidFill>
                <a:srgbClr val="002060"/>
              </a:solidFill>
            </a:endParaRPr>
          </a:p>
        </p:txBody>
      </p:sp>
      <p:sp>
        <p:nvSpPr>
          <p:cNvPr id="14" name="Text Placeholder 21"/>
          <p:cNvSpPr>
            <a:spLocks noGrp="1"/>
          </p:cNvSpPr>
          <p:nvPr>
            <p:ph type="body" idx="1"/>
          </p:nvPr>
        </p:nvSpPr>
        <p:spPr>
          <a:xfrm>
            <a:off x="5071213" y="2777561"/>
            <a:ext cx="3868340" cy="823912"/>
          </a:xfrm>
        </p:spPr>
        <p:txBody>
          <a:bodyPr>
            <a:normAutofit/>
          </a:bodyPr>
          <a:lstStyle/>
          <a:p>
            <a:r>
              <a:rPr lang="en-US" sz="2200" dirty="0" smtClean="0">
                <a:solidFill>
                  <a:schemeClr val="bg1"/>
                </a:solidFill>
                <a:latin typeface="+mj-lt"/>
              </a:rPr>
              <a:t>Prospect Lists</a:t>
            </a:r>
            <a:endParaRPr lang="en-US" sz="2200" dirty="0">
              <a:solidFill>
                <a:schemeClr val="bg1"/>
              </a:solidFill>
              <a:latin typeface="+mj-lt"/>
            </a:endParaRPr>
          </a:p>
        </p:txBody>
      </p:sp>
      <p:sp>
        <p:nvSpPr>
          <p:cNvPr id="16" name="Text Placeholder 21"/>
          <p:cNvSpPr>
            <a:spLocks noGrp="1"/>
          </p:cNvSpPr>
          <p:nvPr>
            <p:ph type="body" idx="1"/>
          </p:nvPr>
        </p:nvSpPr>
        <p:spPr>
          <a:xfrm>
            <a:off x="704851" y="2777561"/>
            <a:ext cx="3868340" cy="823912"/>
          </a:xfrm>
        </p:spPr>
        <p:txBody>
          <a:bodyPr>
            <a:normAutofit/>
          </a:bodyPr>
          <a:lstStyle/>
          <a:p>
            <a:r>
              <a:rPr lang="en-US" sz="2200" dirty="0" smtClean="0">
                <a:solidFill>
                  <a:schemeClr val="bg1"/>
                </a:solidFill>
                <a:latin typeface="+mj-lt"/>
              </a:rPr>
              <a:t>House Lists</a:t>
            </a:r>
            <a:endParaRPr lang="en-US" sz="2200" dirty="0">
              <a:solidFill>
                <a:schemeClr val="bg1"/>
              </a:solidFill>
              <a:latin typeface="+mj-lt"/>
            </a:endParaRPr>
          </a:p>
        </p:txBody>
      </p:sp>
      <p:sp>
        <p:nvSpPr>
          <p:cNvPr id="17" name="Rectangle 16"/>
          <p:cNvSpPr/>
          <p:nvPr/>
        </p:nvSpPr>
        <p:spPr>
          <a:xfrm>
            <a:off x="667424" y="3601472"/>
            <a:ext cx="4360252" cy="3139321"/>
          </a:xfrm>
          <a:prstGeom prst="rect">
            <a:avLst/>
          </a:prstGeom>
        </p:spPr>
        <p:txBody>
          <a:bodyPr wrap="square">
            <a:spAutoFit/>
          </a:bodyPr>
          <a:lstStyle/>
          <a:p>
            <a:r>
              <a:rPr lang="en-US" sz="2200" dirty="0" smtClean="0">
                <a:solidFill>
                  <a:srgbClr val="002060"/>
                </a:solidFill>
              </a:rPr>
              <a:t>You are able to work with your internal group to pull customers that have lapsed in their subscription. The information you have pulled is:</a:t>
            </a:r>
          </a:p>
          <a:p>
            <a:pPr marL="342900" indent="-342900">
              <a:buFont typeface="Arial" panose="020B0604020202020204" pitchFamily="34" charset="0"/>
              <a:buChar char="•"/>
            </a:pPr>
            <a:r>
              <a:rPr lang="en-US" sz="2200" dirty="0" smtClean="0">
                <a:solidFill>
                  <a:srgbClr val="002060"/>
                </a:solidFill>
              </a:rPr>
              <a:t>Names</a:t>
            </a:r>
          </a:p>
          <a:p>
            <a:pPr marL="342900" indent="-342900">
              <a:buFont typeface="Arial" panose="020B0604020202020204" pitchFamily="34" charset="0"/>
              <a:buChar char="•"/>
            </a:pPr>
            <a:r>
              <a:rPr lang="en-US" sz="2200" dirty="0" smtClean="0">
                <a:solidFill>
                  <a:srgbClr val="002060"/>
                </a:solidFill>
              </a:rPr>
              <a:t>Addresses</a:t>
            </a:r>
          </a:p>
          <a:p>
            <a:pPr marL="342900" indent="-342900">
              <a:buFont typeface="Arial" panose="020B0604020202020204" pitchFamily="34" charset="0"/>
              <a:buChar char="•"/>
            </a:pPr>
            <a:r>
              <a:rPr lang="en-US" sz="2200" dirty="0" err="1" smtClean="0">
                <a:solidFill>
                  <a:srgbClr val="002060"/>
                </a:solidFill>
              </a:rPr>
              <a:t>Recency</a:t>
            </a:r>
            <a:r>
              <a:rPr lang="en-US" sz="2200" dirty="0" smtClean="0">
                <a:solidFill>
                  <a:srgbClr val="002060"/>
                </a:solidFill>
              </a:rPr>
              <a:t> of last purchase </a:t>
            </a:r>
          </a:p>
          <a:p>
            <a:pPr marL="342900" indent="-342900">
              <a:buFont typeface="Arial" panose="020B0604020202020204" pitchFamily="34" charset="0"/>
              <a:buChar char="•"/>
            </a:pPr>
            <a:r>
              <a:rPr lang="en-US" sz="2200" dirty="0" smtClean="0">
                <a:solidFill>
                  <a:srgbClr val="002060"/>
                </a:solidFill>
              </a:rPr>
              <a:t>How much they spent</a:t>
            </a:r>
            <a:endParaRPr lang="en-US" sz="2200" dirty="0">
              <a:solidFill>
                <a:srgbClr val="002060"/>
              </a:solidFill>
            </a:endParaRPr>
          </a:p>
        </p:txBody>
      </p:sp>
    </p:spTree>
    <p:extLst>
      <p:ext uri="{BB962C8B-B14F-4D97-AF65-F5344CB8AC3E}">
        <p14:creationId xmlns:p14="http://schemas.microsoft.com/office/powerpoint/2010/main" val="2640635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172075" y="2781300"/>
            <a:ext cx="3971925" cy="3810000"/>
          </a:xfrm>
          <a:prstGeom prst="rect">
            <a:avLst/>
          </a:prstGeom>
          <a:solidFill>
            <a:schemeClr val="bg1"/>
          </a:solidFill>
        </p:spPr>
        <p:txBody>
          <a:bodyPr wrap="square" rtlCol="0">
            <a:spAutoFit/>
          </a:bodyPr>
          <a:lstStyle/>
          <a:p>
            <a:endParaRPr lang="en-US" dirty="0"/>
          </a:p>
        </p:txBody>
      </p:sp>
      <p:sp>
        <p:nvSpPr>
          <p:cNvPr id="7" name="Title 3"/>
          <p:cNvSpPr txBox="1">
            <a:spLocks/>
          </p:cNvSpPr>
          <p:nvPr/>
        </p:nvSpPr>
        <p:spPr>
          <a:xfrm>
            <a:off x="609600" y="285608"/>
            <a:ext cx="8534400" cy="2828925"/>
          </a:xfrm>
          <a:prstGeom prst="rect">
            <a:avLst/>
          </a:prstGeom>
          <a:solidFill>
            <a:schemeClr val="bg1"/>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002060"/>
                </a:solidFill>
              </a:rPr>
              <a:t>List Broker</a:t>
            </a:r>
            <a:br>
              <a:rPr lang="en-US" dirty="0" smtClean="0">
                <a:solidFill>
                  <a:srgbClr val="002060"/>
                </a:solidFill>
              </a:rPr>
            </a:br>
            <a:endParaRPr lang="en-US" dirty="0">
              <a:solidFill>
                <a:srgbClr val="002060"/>
              </a:solidFill>
            </a:endParaRPr>
          </a:p>
          <a:p>
            <a:r>
              <a:rPr lang="en-US" sz="2200" dirty="0" smtClean="0">
                <a:solidFill>
                  <a:srgbClr val="002060"/>
                </a:solidFill>
              </a:rPr>
              <a:t>You reach out to a list broker to help find new customers who fit your target audience.</a:t>
            </a:r>
          </a:p>
          <a:p>
            <a:endParaRPr lang="en-US" sz="2200" dirty="0">
              <a:solidFill>
                <a:srgbClr val="002060"/>
              </a:solidFill>
            </a:endParaRPr>
          </a:p>
          <a:p>
            <a:r>
              <a:rPr lang="en-US" sz="2200" dirty="0" smtClean="0">
                <a:solidFill>
                  <a:srgbClr val="002060"/>
                </a:solidFill>
              </a:rPr>
              <a:t>There are several companies that offer these services but you choose from one of these: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7425" y="3801269"/>
            <a:ext cx="1771650" cy="70866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427" y="4717656"/>
            <a:ext cx="2108549" cy="13430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8300" y="3767393"/>
            <a:ext cx="1809750" cy="67865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5426" y="5098909"/>
            <a:ext cx="2106778" cy="618467"/>
          </a:xfrm>
          <a:prstGeom prst="rect">
            <a:avLst/>
          </a:prstGeom>
        </p:spPr>
      </p:pic>
    </p:spTree>
    <p:extLst>
      <p:ext uri="{BB962C8B-B14F-4D97-AF65-F5344CB8AC3E}">
        <p14:creationId xmlns:p14="http://schemas.microsoft.com/office/powerpoint/2010/main" val="50073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List Recommendations</a:t>
            </a:r>
            <a:endParaRPr lang="en-US" dirty="0">
              <a:solidFill>
                <a:srgbClr val="002060"/>
              </a:solidFill>
            </a:endParaRPr>
          </a:p>
        </p:txBody>
      </p:sp>
      <p:sp>
        <p:nvSpPr>
          <p:cNvPr id="7" name="Content Placeholder 6"/>
          <p:cNvSpPr>
            <a:spLocks noGrp="1"/>
          </p:cNvSpPr>
          <p:nvPr>
            <p:ph sz="half" idx="1"/>
          </p:nvPr>
        </p:nvSpPr>
        <p:spPr>
          <a:xfrm>
            <a:off x="628647" y="1686539"/>
            <a:ext cx="6591303" cy="1480694"/>
          </a:xfrm>
        </p:spPr>
        <p:txBody>
          <a:bodyPr>
            <a:normAutofit/>
          </a:bodyPr>
          <a:lstStyle/>
          <a:p>
            <a:pPr marL="0" indent="0">
              <a:buNone/>
            </a:pPr>
            <a:r>
              <a:rPr lang="en-US" sz="2200" dirty="0" smtClean="0">
                <a:solidFill>
                  <a:srgbClr val="002060"/>
                </a:solidFill>
              </a:rPr>
              <a:t>You receive:</a:t>
            </a:r>
          </a:p>
          <a:p>
            <a:r>
              <a:rPr lang="en-US" sz="2200" dirty="0" smtClean="0">
                <a:solidFill>
                  <a:srgbClr val="002060"/>
                </a:solidFill>
              </a:rPr>
              <a:t>A stack of data cards and</a:t>
            </a:r>
          </a:p>
          <a:p>
            <a:r>
              <a:rPr lang="en-US" sz="2200" dirty="0" smtClean="0">
                <a:solidFill>
                  <a:srgbClr val="002060"/>
                </a:solidFill>
              </a:rPr>
              <a:t>Spreadsheet with forecasted ROI</a:t>
            </a:r>
            <a:endParaRPr lang="en-US" sz="2200" dirty="0">
              <a:solidFill>
                <a:srgbClr val="00206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4132896381"/>
              </p:ext>
            </p:extLst>
          </p:nvPr>
        </p:nvGraphicFramePr>
        <p:xfrm>
          <a:off x="281356" y="4702175"/>
          <a:ext cx="8020049" cy="198120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642569"/>
                <a:gridCol w="1009650"/>
                <a:gridCol w="1019175"/>
                <a:gridCol w="752475"/>
                <a:gridCol w="1000125"/>
                <a:gridCol w="838200"/>
                <a:gridCol w="824281"/>
                <a:gridCol w="1287537"/>
                <a:gridCol w="646037"/>
              </a:tblGrid>
              <a:tr h="370840">
                <a:tc>
                  <a:txBody>
                    <a:bodyPr/>
                    <a:lstStyle/>
                    <a:p>
                      <a:r>
                        <a:rPr lang="en-US" sz="1400" dirty="0" smtClean="0">
                          <a:solidFill>
                            <a:schemeClr val="bg1"/>
                          </a:solidFill>
                        </a:rPr>
                        <a:t>Code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400" dirty="0" smtClean="0">
                          <a:solidFill>
                            <a:schemeClr val="bg1"/>
                          </a:solidFill>
                        </a:rPr>
                        <a:t>List Name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400" dirty="0" smtClean="0">
                          <a:solidFill>
                            <a:schemeClr val="bg1"/>
                          </a:solidFill>
                        </a:rPr>
                        <a:t>Universe Size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400" dirty="0" smtClean="0">
                          <a:solidFill>
                            <a:schemeClr val="bg1"/>
                          </a:solidFill>
                        </a:rPr>
                        <a:t>Mail </a:t>
                      </a:r>
                      <a:r>
                        <a:rPr lang="en-US" sz="1400" dirty="0" err="1" smtClean="0">
                          <a:solidFill>
                            <a:schemeClr val="bg1"/>
                          </a:solidFill>
                        </a:rPr>
                        <a:t>Qty</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400" dirty="0" smtClean="0">
                          <a:solidFill>
                            <a:schemeClr val="bg1"/>
                          </a:solidFill>
                        </a:rPr>
                        <a:t>Projected RR%</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400" dirty="0" smtClean="0">
                          <a:solidFill>
                            <a:schemeClr val="bg1"/>
                          </a:solidFill>
                        </a:rPr>
                        <a:t>Net Sales @ $79</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400" dirty="0" smtClean="0">
                          <a:solidFill>
                            <a:schemeClr val="bg1"/>
                          </a:solidFill>
                        </a:rPr>
                        <a:t>List Cost</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400" dirty="0" err="1" smtClean="0">
                          <a:solidFill>
                            <a:schemeClr val="bg1"/>
                          </a:solidFill>
                        </a:rPr>
                        <a:t>Add’l</a:t>
                      </a:r>
                      <a:r>
                        <a:rPr lang="en-US" sz="1400" baseline="0" dirty="0" smtClean="0">
                          <a:solidFill>
                            <a:schemeClr val="bg1"/>
                          </a:solidFill>
                        </a:rPr>
                        <a:t> </a:t>
                      </a:r>
                      <a:r>
                        <a:rPr lang="en-US" sz="1400" dirty="0" smtClean="0">
                          <a:solidFill>
                            <a:schemeClr val="bg1"/>
                          </a:solidFill>
                        </a:rPr>
                        <a:t>cost (print, production, etc.) @ $0.29</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1400" dirty="0" smtClean="0">
                          <a:solidFill>
                            <a:schemeClr val="bg1"/>
                          </a:solidFill>
                        </a:rPr>
                        <a:t>ROI</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70840">
                <a:tc>
                  <a:txBody>
                    <a:bodyPr/>
                    <a:lstStyle/>
                    <a:p>
                      <a:r>
                        <a:rPr lang="en-US" sz="1400" dirty="0" smtClean="0">
                          <a:solidFill>
                            <a:srgbClr val="002060"/>
                          </a:solidFill>
                        </a:rPr>
                        <a:t>Beau</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2060"/>
                          </a:solidFill>
                        </a:rPr>
                        <a:t>Beauty Magazine</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2060"/>
                          </a:solidFill>
                        </a:rPr>
                        <a:t>385,547</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2060"/>
                          </a:solidFill>
                        </a:rPr>
                        <a:t>50,000</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2060"/>
                          </a:solidFill>
                        </a:rPr>
                        <a:t>0.98%</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2060"/>
                          </a:solidFill>
                        </a:rPr>
                        <a:t>$38,710</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2060"/>
                          </a:solidFill>
                        </a:rPr>
                        <a:t>$10,00</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2060"/>
                          </a:solidFill>
                        </a:rPr>
                        <a:t>$2,900</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solidFill>
                            <a:srgbClr val="002060"/>
                          </a:solidFill>
                        </a:rPr>
                        <a:t>162%</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400" dirty="0" smtClean="0">
                          <a:solidFill>
                            <a:srgbClr val="002060"/>
                          </a:solidFill>
                        </a:rPr>
                        <a:t>Fit</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smtClean="0">
                          <a:solidFill>
                            <a:srgbClr val="002060"/>
                          </a:solidFill>
                        </a:rPr>
                        <a:t>Fitness</a:t>
                      </a:r>
                      <a:r>
                        <a:rPr lang="en-US" sz="1400" baseline="0" dirty="0" smtClean="0">
                          <a:solidFill>
                            <a:srgbClr val="002060"/>
                          </a:solidFill>
                        </a:rPr>
                        <a:t> &amp;  You</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smtClean="0">
                          <a:solidFill>
                            <a:srgbClr val="002060"/>
                          </a:solidFill>
                        </a:rPr>
                        <a:t>   36,603</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smtClean="0">
                          <a:solidFill>
                            <a:srgbClr val="002060"/>
                          </a:solidFill>
                        </a:rPr>
                        <a:t>10,000</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smtClean="0">
                          <a:solidFill>
                            <a:srgbClr val="002060"/>
                          </a:solidFill>
                        </a:rPr>
                        <a:t>0.80%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smtClean="0">
                          <a:solidFill>
                            <a:srgbClr val="002060"/>
                          </a:solidFill>
                        </a:rPr>
                        <a:t>$  6,320</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smtClean="0">
                          <a:solidFill>
                            <a:srgbClr val="002060"/>
                          </a:solidFill>
                        </a:rPr>
                        <a:t>$   187</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smtClean="0">
                          <a:solidFill>
                            <a:srgbClr val="002060"/>
                          </a:solidFill>
                        </a:rPr>
                        <a:t>$   870</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smtClean="0">
                          <a:solidFill>
                            <a:srgbClr val="002060"/>
                          </a:solidFill>
                        </a:rPr>
                        <a:t>  57%</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7392">
            <a:off x="6117125" y="3347511"/>
            <a:ext cx="2881333" cy="3388611"/>
          </a:xfrm>
          <a:prstGeom prst="rect">
            <a:avLst/>
          </a:prstGeom>
        </p:spPr>
      </p:pic>
    </p:spTree>
    <p:extLst>
      <p:ext uri="{BB962C8B-B14F-4D97-AF65-F5344CB8AC3E}">
        <p14:creationId xmlns:p14="http://schemas.microsoft.com/office/powerpoint/2010/main" val="14608197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28650" y="365127"/>
            <a:ext cx="7886700" cy="10599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002060"/>
                </a:solidFill>
              </a:rPr>
              <a:t>List Plan </a:t>
            </a:r>
          </a:p>
          <a:p>
            <a:r>
              <a:rPr lang="en-US" sz="1800" dirty="0" smtClean="0">
                <a:solidFill>
                  <a:srgbClr val="002060"/>
                </a:solidFill>
              </a:rPr>
              <a:t>Reminder: Your target ROI is 0.90; Budget is $75,000 and goal is to grow your subscriber base.</a:t>
            </a:r>
          </a:p>
          <a:p>
            <a:endParaRPr lang="en-US" sz="1800" dirty="0" smtClean="0">
              <a:solidFill>
                <a:srgbClr val="002060"/>
              </a:solidFill>
            </a:endParaRPr>
          </a:p>
          <a:p>
            <a:r>
              <a:rPr lang="en-US" sz="2200" dirty="0" smtClean="0">
                <a:solidFill>
                  <a:srgbClr val="002060"/>
                </a:solidFill>
              </a:rPr>
              <a:t>Which lists do you select and why?</a:t>
            </a:r>
          </a:p>
        </p:txBody>
      </p:sp>
      <p:sp>
        <p:nvSpPr>
          <p:cNvPr id="7" name="TextBox 6"/>
          <p:cNvSpPr txBox="1"/>
          <p:nvPr/>
        </p:nvSpPr>
        <p:spPr>
          <a:xfrm>
            <a:off x="5827828" y="5646655"/>
            <a:ext cx="1543933" cy="523220"/>
          </a:xfrm>
          <a:prstGeom prst="rect">
            <a:avLst/>
          </a:prstGeom>
          <a:noFill/>
        </p:spPr>
        <p:txBody>
          <a:bodyPr wrap="square" rtlCol="0">
            <a:spAutoFit/>
          </a:bodyPr>
          <a:lstStyle/>
          <a:p>
            <a:r>
              <a:rPr lang="en-US" sz="1400" b="1" dirty="0" smtClean="0">
                <a:solidFill>
                  <a:srgbClr val="002060"/>
                </a:solidFill>
              </a:rPr>
              <a:t>Over budget</a:t>
            </a:r>
          </a:p>
          <a:p>
            <a:r>
              <a:rPr lang="en-US" sz="1400" b="1" dirty="0" smtClean="0">
                <a:solidFill>
                  <a:srgbClr val="002060"/>
                </a:solidFill>
              </a:rPr>
              <a:t>$102,755</a:t>
            </a:r>
            <a:endParaRPr lang="en-US" sz="1400" b="1" dirty="0">
              <a:solidFill>
                <a:srgbClr val="00206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376685575"/>
              </p:ext>
            </p:extLst>
          </p:nvPr>
        </p:nvGraphicFramePr>
        <p:xfrm>
          <a:off x="628650" y="2251075"/>
          <a:ext cx="7886699" cy="3196373"/>
        </p:xfrm>
        <a:graphic>
          <a:graphicData uri="http://schemas.openxmlformats.org/drawingml/2006/table">
            <a:tbl>
              <a:tblPr firstRow="1" bandRow="1">
                <a:tableStyleId>{5C22544A-7EE6-4342-B048-85BDC9FD1C3A}</a:tableStyleId>
              </a:tblPr>
              <a:tblGrid>
                <a:gridCol w="624918"/>
                <a:gridCol w="1067568"/>
                <a:gridCol w="1041530"/>
                <a:gridCol w="694354"/>
                <a:gridCol w="891088"/>
                <a:gridCol w="833224"/>
                <a:gridCol w="833224"/>
                <a:gridCol w="1215119"/>
                <a:gridCol w="685674"/>
              </a:tblGrid>
              <a:tr h="842522">
                <a:tc>
                  <a:txBody>
                    <a:bodyPr/>
                    <a:lstStyle/>
                    <a:p>
                      <a:pPr algn="l" rtl="0" fontAlgn="ctr"/>
                      <a:r>
                        <a:rPr lang="en-US" sz="1300" u="none" strike="noStrike" dirty="0">
                          <a:effectLst/>
                        </a:rPr>
                        <a:t>Code</a:t>
                      </a:r>
                      <a:endParaRPr lang="en-US" sz="1300" b="1" i="0" u="none" strike="noStrike" dirty="0">
                        <a:solidFill>
                          <a:srgbClr val="FFFFFF"/>
                        </a:solidFill>
                        <a:effectLst/>
                        <a:latin typeface="Arial" panose="020B0604020202020204" pitchFamily="34" charset="0"/>
                      </a:endParaRPr>
                    </a:p>
                  </a:txBody>
                  <a:tcPr marL="8686" marR="8686" marT="8686" marB="0" anchor="ctr">
                    <a:solidFill>
                      <a:srgbClr val="002060"/>
                    </a:solidFill>
                  </a:tcPr>
                </a:tc>
                <a:tc>
                  <a:txBody>
                    <a:bodyPr/>
                    <a:lstStyle/>
                    <a:p>
                      <a:pPr algn="l" rtl="0" fontAlgn="ctr"/>
                      <a:r>
                        <a:rPr lang="en-US" sz="1300" u="none" strike="noStrike" dirty="0">
                          <a:effectLst/>
                        </a:rPr>
                        <a:t>List Name</a:t>
                      </a:r>
                      <a:endParaRPr lang="en-US" sz="1300" b="1" i="0" u="none" strike="noStrike" dirty="0">
                        <a:solidFill>
                          <a:srgbClr val="FFFFFF"/>
                        </a:solidFill>
                        <a:effectLst/>
                        <a:latin typeface="Arial" panose="020B0604020202020204" pitchFamily="34" charset="0"/>
                      </a:endParaRPr>
                    </a:p>
                  </a:txBody>
                  <a:tcPr marL="8686" marR="8686" marT="8686" marB="0" anchor="ctr">
                    <a:solidFill>
                      <a:srgbClr val="002060"/>
                    </a:solidFill>
                  </a:tcPr>
                </a:tc>
                <a:tc>
                  <a:txBody>
                    <a:bodyPr/>
                    <a:lstStyle/>
                    <a:p>
                      <a:pPr algn="l" rtl="0" fontAlgn="ctr"/>
                      <a:r>
                        <a:rPr lang="en-US" sz="1300" u="none" strike="noStrike" dirty="0">
                          <a:effectLst/>
                        </a:rPr>
                        <a:t>Universe Size</a:t>
                      </a:r>
                      <a:endParaRPr lang="en-US" sz="1300" b="1" i="0" u="none" strike="noStrike" dirty="0">
                        <a:solidFill>
                          <a:srgbClr val="FFFFFF"/>
                        </a:solidFill>
                        <a:effectLst/>
                        <a:latin typeface="Arial" panose="020B0604020202020204" pitchFamily="34" charset="0"/>
                      </a:endParaRPr>
                    </a:p>
                  </a:txBody>
                  <a:tcPr marL="8686" marR="8686" marT="8686" marB="0" anchor="ctr">
                    <a:solidFill>
                      <a:srgbClr val="002060"/>
                    </a:solidFill>
                  </a:tcPr>
                </a:tc>
                <a:tc>
                  <a:txBody>
                    <a:bodyPr/>
                    <a:lstStyle/>
                    <a:p>
                      <a:pPr algn="l" rtl="0" fontAlgn="ctr"/>
                      <a:r>
                        <a:rPr lang="en-US" sz="1300" u="none" strike="noStrike" dirty="0">
                          <a:effectLst/>
                        </a:rPr>
                        <a:t>Mail </a:t>
                      </a:r>
                      <a:r>
                        <a:rPr lang="en-US" sz="1300" u="none" strike="noStrike" dirty="0" err="1">
                          <a:effectLst/>
                        </a:rPr>
                        <a:t>Qty</a:t>
                      </a:r>
                      <a:endParaRPr lang="en-US" sz="1300" b="1" i="0" u="none" strike="noStrike" dirty="0">
                        <a:solidFill>
                          <a:srgbClr val="FFFFFF"/>
                        </a:solidFill>
                        <a:effectLst/>
                        <a:latin typeface="Arial" panose="020B0604020202020204" pitchFamily="34" charset="0"/>
                      </a:endParaRPr>
                    </a:p>
                  </a:txBody>
                  <a:tcPr marL="8686" marR="8686" marT="8686" marB="0" anchor="ctr">
                    <a:solidFill>
                      <a:srgbClr val="002060"/>
                    </a:solidFill>
                  </a:tcPr>
                </a:tc>
                <a:tc>
                  <a:txBody>
                    <a:bodyPr/>
                    <a:lstStyle/>
                    <a:p>
                      <a:pPr algn="l" rtl="0" fontAlgn="ctr"/>
                      <a:r>
                        <a:rPr lang="en-US" sz="1300" u="none" strike="noStrike">
                          <a:effectLst/>
                        </a:rPr>
                        <a:t>Projected RR%</a:t>
                      </a:r>
                      <a:endParaRPr lang="en-US" sz="1300" b="1" i="0" u="none" strike="noStrike">
                        <a:solidFill>
                          <a:srgbClr val="FFFFFF"/>
                        </a:solidFill>
                        <a:effectLst/>
                        <a:latin typeface="Arial" panose="020B0604020202020204" pitchFamily="34" charset="0"/>
                      </a:endParaRPr>
                    </a:p>
                  </a:txBody>
                  <a:tcPr marL="8686" marR="8686" marT="8686" marB="0" anchor="ctr">
                    <a:solidFill>
                      <a:srgbClr val="002060"/>
                    </a:solidFill>
                  </a:tcPr>
                </a:tc>
                <a:tc>
                  <a:txBody>
                    <a:bodyPr/>
                    <a:lstStyle/>
                    <a:p>
                      <a:pPr algn="l" rtl="0" fontAlgn="ctr"/>
                      <a:r>
                        <a:rPr lang="en-US" sz="1300" u="none" strike="noStrike" dirty="0">
                          <a:effectLst/>
                        </a:rPr>
                        <a:t>Net Sales @ $79</a:t>
                      </a:r>
                      <a:endParaRPr lang="en-US" sz="1300" b="1" i="0" u="none" strike="noStrike" dirty="0">
                        <a:solidFill>
                          <a:srgbClr val="FFFFFF"/>
                        </a:solidFill>
                        <a:effectLst/>
                        <a:latin typeface="Arial" panose="020B0604020202020204" pitchFamily="34" charset="0"/>
                      </a:endParaRPr>
                    </a:p>
                  </a:txBody>
                  <a:tcPr marL="8686" marR="8686" marT="8686" marB="0" anchor="ctr">
                    <a:solidFill>
                      <a:srgbClr val="002060"/>
                    </a:solidFill>
                  </a:tcPr>
                </a:tc>
                <a:tc>
                  <a:txBody>
                    <a:bodyPr/>
                    <a:lstStyle/>
                    <a:p>
                      <a:pPr algn="l" rtl="0" fontAlgn="ctr"/>
                      <a:r>
                        <a:rPr lang="en-US" sz="1300" u="none" strike="noStrike" dirty="0">
                          <a:effectLst/>
                        </a:rPr>
                        <a:t>List Cost</a:t>
                      </a:r>
                      <a:endParaRPr lang="en-US" sz="1300" b="1" i="0" u="none" strike="noStrike" dirty="0">
                        <a:solidFill>
                          <a:srgbClr val="FFFFFF"/>
                        </a:solidFill>
                        <a:effectLst/>
                        <a:latin typeface="Arial" panose="020B0604020202020204" pitchFamily="34" charset="0"/>
                      </a:endParaRPr>
                    </a:p>
                  </a:txBody>
                  <a:tcPr marL="8686" marR="8686" marT="8686" marB="0" anchor="ctr">
                    <a:solidFill>
                      <a:srgbClr val="002060"/>
                    </a:solidFill>
                  </a:tcPr>
                </a:tc>
                <a:tc>
                  <a:txBody>
                    <a:bodyPr/>
                    <a:lstStyle/>
                    <a:p>
                      <a:pPr algn="l" rtl="0" fontAlgn="ctr"/>
                      <a:r>
                        <a:rPr lang="fr-FR" sz="1300" u="none" strike="noStrike" dirty="0" err="1">
                          <a:effectLst/>
                        </a:rPr>
                        <a:t>Add’l</a:t>
                      </a:r>
                      <a:r>
                        <a:rPr lang="fr-FR" sz="1300" u="none" strike="noStrike" dirty="0">
                          <a:effectLst/>
                        </a:rPr>
                        <a:t> </a:t>
                      </a:r>
                      <a:r>
                        <a:rPr lang="fr-FR" sz="1300" u="none" strike="noStrike" dirty="0" err="1">
                          <a:effectLst/>
                        </a:rPr>
                        <a:t>cost</a:t>
                      </a:r>
                      <a:r>
                        <a:rPr lang="fr-FR" sz="1300" u="none" strike="noStrike" dirty="0">
                          <a:effectLst/>
                        </a:rPr>
                        <a:t> (</a:t>
                      </a:r>
                      <a:r>
                        <a:rPr lang="fr-FR" sz="1300" u="none" strike="noStrike" dirty="0" err="1">
                          <a:effectLst/>
                        </a:rPr>
                        <a:t>print</a:t>
                      </a:r>
                      <a:r>
                        <a:rPr lang="fr-FR" sz="1300" u="none" strike="noStrike" dirty="0">
                          <a:effectLst/>
                        </a:rPr>
                        <a:t>, production, etc.) @ $0.29</a:t>
                      </a:r>
                      <a:endParaRPr lang="fr-FR" sz="1300" b="1" i="0" u="none" strike="noStrike" dirty="0">
                        <a:solidFill>
                          <a:srgbClr val="FFFFFF"/>
                        </a:solidFill>
                        <a:effectLst/>
                        <a:latin typeface="Arial" panose="020B0604020202020204" pitchFamily="34" charset="0"/>
                      </a:endParaRPr>
                    </a:p>
                  </a:txBody>
                  <a:tcPr marL="8686" marR="8686" marT="8686" marB="0" anchor="ctr">
                    <a:solidFill>
                      <a:srgbClr val="002060"/>
                    </a:solidFill>
                  </a:tcPr>
                </a:tc>
                <a:tc>
                  <a:txBody>
                    <a:bodyPr/>
                    <a:lstStyle/>
                    <a:p>
                      <a:pPr algn="l" rtl="0" fontAlgn="ctr"/>
                      <a:r>
                        <a:rPr lang="en-US" sz="1300" u="none" strike="noStrike" dirty="0">
                          <a:effectLst/>
                        </a:rPr>
                        <a:t>ROI</a:t>
                      </a:r>
                      <a:endParaRPr lang="en-US" sz="1300" b="1" i="0" u="none" strike="noStrike" dirty="0">
                        <a:solidFill>
                          <a:srgbClr val="FFFFFF"/>
                        </a:solidFill>
                        <a:effectLst/>
                        <a:latin typeface="Arial" panose="020B0604020202020204" pitchFamily="34" charset="0"/>
                      </a:endParaRPr>
                    </a:p>
                  </a:txBody>
                  <a:tcPr marL="8686" marR="8686" marT="8686" marB="0" anchor="ctr">
                    <a:solidFill>
                      <a:srgbClr val="002060"/>
                    </a:solidFill>
                  </a:tcPr>
                </a:tc>
              </a:tr>
              <a:tr h="217145">
                <a:tc>
                  <a:txBody>
                    <a:bodyPr/>
                    <a:lstStyle/>
                    <a:p>
                      <a:pPr algn="l" rtl="0" fontAlgn="ctr"/>
                      <a:r>
                        <a:rPr lang="en-US" sz="1300" u="none" strike="noStrike" dirty="0" err="1">
                          <a:effectLst/>
                        </a:rPr>
                        <a:t>Hou</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a:effectLst/>
                        </a:rPr>
                        <a:t>House List</a:t>
                      </a:r>
                      <a:endParaRPr lang="en-US" sz="1300" b="0" i="0" u="none" strike="noStrike">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a:effectLst/>
                        </a:rPr>
                        <a:t>24,500</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a:effectLst/>
                        </a:rPr>
                        <a:t>24,500</a:t>
                      </a:r>
                      <a:endParaRPr lang="en-US" sz="1300" b="0" i="0" u="none" strike="noStrike">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smtClean="0">
                          <a:effectLst/>
                        </a:rPr>
                        <a:t>3.40</a:t>
                      </a:r>
                      <a:r>
                        <a:rPr lang="en-US" sz="1300" u="none" strike="noStrike" dirty="0">
                          <a:effectLst/>
                        </a:rPr>
                        <a:t>%</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a:effectLst/>
                        </a:rPr>
                        <a:t>$</a:t>
                      </a:r>
                      <a:r>
                        <a:rPr lang="en-US" sz="1300" u="none" strike="noStrike" dirty="0" smtClean="0">
                          <a:effectLst/>
                        </a:rPr>
                        <a:t>65,807 </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a:effectLst/>
                        </a:rPr>
                        <a:t>$0 </a:t>
                      </a:r>
                      <a:endParaRPr lang="en-US" sz="1300" b="0" i="0" u="none" strike="noStrike">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a:effectLst/>
                        </a:rPr>
                        <a:t>$7,105 </a:t>
                      </a:r>
                      <a:endParaRPr lang="en-US" sz="1300" b="0" i="0" u="none" strike="noStrike">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a:effectLst/>
                        </a:rPr>
                        <a:t>     </a:t>
                      </a:r>
                      <a:r>
                        <a:rPr lang="en-US" sz="1300" u="none" strike="noStrike" dirty="0" smtClean="0">
                          <a:effectLst/>
                        </a:rPr>
                        <a:t>8.26 </a:t>
                      </a:r>
                      <a:endParaRPr lang="en-US" sz="1300" b="0" i="0" u="none" strike="noStrike" dirty="0">
                        <a:solidFill>
                          <a:srgbClr val="002060"/>
                        </a:solidFill>
                        <a:effectLst/>
                        <a:latin typeface="Arial" panose="020B0604020202020204" pitchFamily="34" charset="0"/>
                      </a:endParaRPr>
                    </a:p>
                  </a:txBody>
                  <a:tcPr marL="8686" marR="8686" marT="8686" marB="0" anchor="ctr"/>
                </a:tc>
              </a:tr>
              <a:tr h="425604">
                <a:tc>
                  <a:txBody>
                    <a:bodyPr/>
                    <a:lstStyle/>
                    <a:p>
                      <a:pPr algn="l" rtl="0" fontAlgn="ctr"/>
                      <a:r>
                        <a:rPr lang="en-US" sz="1300" u="none" strike="noStrike" dirty="0">
                          <a:effectLst/>
                        </a:rPr>
                        <a:t>Beau</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a:effectLst/>
                        </a:rPr>
                        <a:t>Beauty Magazine</a:t>
                      </a:r>
                      <a:endParaRPr lang="en-US" sz="1300" b="0" i="0" u="none" strike="noStrike">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a:effectLst/>
                        </a:rPr>
                        <a:t>385,547</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a:effectLst/>
                        </a:rPr>
                        <a:t>50,000</a:t>
                      </a:r>
                      <a:endParaRPr lang="en-US" sz="1300" b="0" i="0" u="none" strike="noStrike">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smtClean="0">
                          <a:effectLst/>
                        </a:rPr>
                        <a:t>0.98%</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smtClean="0">
                          <a:effectLst/>
                        </a:rPr>
                        <a:t>$38,710 </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a:effectLst/>
                        </a:rPr>
                        <a:t>$</a:t>
                      </a:r>
                      <a:r>
                        <a:rPr lang="en-US" sz="1300" u="none" strike="noStrike" dirty="0" smtClean="0">
                          <a:effectLst/>
                        </a:rPr>
                        <a:t>10,000 </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a:effectLst/>
                        </a:rPr>
                        <a:t>$14,500 </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a:effectLst/>
                        </a:rPr>
                        <a:t>     </a:t>
                      </a:r>
                      <a:r>
                        <a:rPr lang="en-US" sz="1300" u="none" strike="noStrike" dirty="0" smtClean="0">
                          <a:effectLst/>
                        </a:rPr>
                        <a:t>0.58 </a:t>
                      </a:r>
                      <a:endParaRPr lang="en-US" sz="1300" b="0" i="0" u="none" strike="noStrike" dirty="0">
                        <a:solidFill>
                          <a:srgbClr val="002060"/>
                        </a:solidFill>
                        <a:effectLst/>
                        <a:latin typeface="Arial" panose="020B0604020202020204" pitchFamily="34" charset="0"/>
                      </a:endParaRPr>
                    </a:p>
                  </a:txBody>
                  <a:tcPr marL="8686" marR="8686" marT="8686" marB="0" anchor="ctr"/>
                </a:tc>
              </a:tr>
              <a:tr h="425604">
                <a:tc>
                  <a:txBody>
                    <a:bodyPr/>
                    <a:lstStyle/>
                    <a:p>
                      <a:pPr algn="l" rtl="0" fontAlgn="ctr"/>
                      <a:r>
                        <a:rPr lang="en-US" sz="1300" u="none" strike="noStrike" dirty="0">
                          <a:effectLst/>
                        </a:rPr>
                        <a:t>Fit</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a:effectLst/>
                        </a:rPr>
                        <a:t>Fitness &amp;  You</a:t>
                      </a:r>
                      <a:endParaRPr lang="en-US" sz="1300" b="0" i="0" u="none" strike="noStrike">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a:effectLst/>
                        </a:rPr>
                        <a:t>36,603</a:t>
                      </a:r>
                      <a:endParaRPr lang="en-US" sz="1300" b="0" i="0" u="none" strike="noStrike">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a:effectLst/>
                        </a:rPr>
                        <a:t>10,000</a:t>
                      </a:r>
                      <a:endParaRPr lang="en-US" sz="1300" b="0" i="0" u="none" strike="noStrike">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smtClean="0">
                          <a:effectLst/>
                        </a:rPr>
                        <a:t>0.80</a:t>
                      </a:r>
                      <a:r>
                        <a:rPr lang="en-US" sz="1300" u="none" strike="noStrike" dirty="0">
                          <a:effectLst/>
                        </a:rPr>
                        <a:t>%</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smtClean="0">
                          <a:effectLst/>
                        </a:rPr>
                        <a:t>$6,320 </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a:effectLst/>
                        </a:rPr>
                        <a:t>$</a:t>
                      </a:r>
                      <a:r>
                        <a:rPr lang="en-US" sz="1300" u="none" strike="noStrike" dirty="0" smtClean="0">
                          <a:effectLst/>
                        </a:rPr>
                        <a:t>1,500 </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a:effectLst/>
                        </a:rPr>
                        <a:t>$2,900 </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a:effectLst/>
                        </a:rPr>
                        <a:t>     0.44 </a:t>
                      </a:r>
                      <a:endParaRPr lang="en-US" sz="1300" b="0" i="0" u="none" strike="noStrike" dirty="0">
                        <a:solidFill>
                          <a:srgbClr val="002060"/>
                        </a:solidFill>
                        <a:effectLst/>
                        <a:latin typeface="Arial" panose="020B0604020202020204" pitchFamily="34" charset="0"/>
                      </a:endParaRPr>
                    </a:p>
                  </a:txBody>
                  <a:tcPr marL="8686" marR="8686" marT="8686" marB="0" anchor="ctr"/>
                </a:tc>
              </a:tr>
              <a:tr h="425604">
                <a:tc>
                  <a:txBody>
                    <a:bodyPr/>
                    <a:lstStyle/>
                    <a:p>
                      <a:pPr algn="l" rtl="0" fontAlgn="ctr"/>
                      <a:r>
                        <a:rPr lang="en-US" sz="1300" u="none" strike="noStrike" dirty="0" err="1">
                          <a:effectLst/>
                        </a:rPr>
                        <a:t>Waw</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a:effectLst/>
                        </a:rPr>
                        <a:t>Women at Work</a:t>
                      </a:r>
                      <a:endParaRPr lang="en-US" sz="1300" b="0" i="0" u="none" strike="noStrike">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a:effectLst/>
                        </a:rPr>
                        <a:t>22,965,341</a:t>
                      </a:r>
                      <a:endParaRPr lang="en-US" sz="1300" b="0" i="0" u="none" strike="noStrike">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a:effectLst/>
                        </a:rPr>
                        <a:t>50,000</a:t>
                      </a:r>
                      <a:endParaRPr lang="en-US" sz="1300" b="0" i="0" u="none" strike="noStrike">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smtClean="0">
                          <a:effectLst/>
                        </a:rPr>
                        <a:t>0.50</a:t>
                      </a:r>
                      <a:r>
                        <a:rPr lang="en-US" sz="1300" u="none" strike="noStrike" dirty="0">
                          <a:effectLst/>
                        </a:rPr>
                        <a:t>%</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smtClean="0">
                          <a:effectLst/>
                        </a:rPr>
                        <a:t>$19,750 </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a:effectLst/>
                        </a:rPr>
                        <a:t>$</a:t>
                      </a:r>
                      <a:r>
                        <a:rPr lang="en-US" sz="1300" u="none" strike="noStrike" dirty="0" smtClean="0">
                          <a:effectLst/>
                        </a:rPr>
                        <a:t>9,000 </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a:effectLst/>
                        </a:rPr>
                        <a:t>$14,500 </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a:effectLst/>
                        </a:rPr>
                        <a:t>     </a:t>
                      </a:r>
                      <a:r>
                        <a:rPr lang="en-US" sz="1300" u="none" strike="noStrike" dirty="0" smtClean="0">
                          <a:effectLst/>
                        </a:rPr>
                        <a:t>(0.16) </a:t>
                      </a:r>
                      <a:endParaRPr lang="en-US" sz="1300" b="0" i="0" u="none" strike="noStrike" dirty="0">
                        <a:solidFill>
                          <a:srgbClr val="002060"/>
                        </a:solidFill>
                        <a:effectLst/>
                        <a:latin typeface="Arial" panose="020B0604020202020204" pitchFamily="34" charset="0"/>
                      </a:endParaRPr>
                    </a:p>
                  </a:txBody>
                  <a:tcPr marL="8686" marR="8686" marT="8686" marB="0" anchor="ctr"/>
                </a:tc>
              </a:tr>
              <a:tr h="425604">
                <a:tc>
                  <a:txBody>
                    <a:bodyPr/>
                    <a:lstStyle/>
                    <a:p>
                      <a:pPr algn="l" rtl="0" fontAlgn="ctr"/>
                      <a:r>
                        <a:rPr lang="en-US" sz="1300" u="none" strike="noStrike" dirty="0" err="1">
                          <a:effectLst/>
                        </a:rPr>
                        <a:t>Vbm</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a:effectLst/>
                        </a:rPr>
                        <a:t>Vitamins by Mail</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a:effectLst/>
                        </a:rPr>
                        <a:t>450,000</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a:effectLst/>
                        </a:rPr>
                        <a:t>50,000</a:t>
                      </a:r>
                      <a:endParaRPr lang="en-US" sz="1300" b="0" i="0" u="none" strike="noStrike">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smtClean="0">
                          <a:effectLst/>
                        </a:rPr>
                        <a:t>0.39%</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smtClean="0">
                          <a:effectLst/>
                        </a:rPr>
                        <a:t>$15,405 </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a:effectLst/>
                        </a:rPr>
                        <a:t>$</a:t>
                      </a:r>
                      <a:r>
                        <a:rPr lang="en-US" sz="1300" u="none" strike="noStrike" dirty="0" smtClean="0">
                          <a:effectLst/>
                        </a:rPr>
                        <a:t>5,500 </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a:effectLst/>
                        </a:rPr>
                        <a:t>$14,500 </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a:effectLst/>
                        </a:rPr>
                        <a:t>     </a:t>
                      </a:r>
                      <a:r>
                        <a:rPr lang="en-US" sz="1300" u="none" strike="noStrike" dirty="0" smtClean="0">
                          <a:effectLst/>
                        </a:rPr>
                        <a:t>(0.23) </a:t>
                      </a:r>
                      <a:endParaRPr lang="en-US" sz="1300" b="0" i="0" u="none" strike="noStrike" dirty="0">
                        <a:solidFill>
                          <a:srgbClr val="002060"/>
                        </a:solidFill>
                        <a:effectLst/>
                        <a:latin typeface="Arial" panose="020B0604020202020204" pitchFamily="34" charset="0"/>
                      </a:endParaRPr>
                    </a:p>
                  </a:txBody>
                  <a:tcPr marL="8686" marR="8686" marT="8686" marB="0" anchor="ctr"/>
                </a:tc>
              </a:tr>
              <a:tr h="217145">
                <a:tc>
                  <a:txBody>
                    <a:bodyPr/>
                    <a:lstStyle/>
                    <a:p>
                      <a:pPr algn="l" rtl="0" fontAlgn="ctr"/>
                      <a:r>
                        <a:rPr lang="en-US" sz="1300" u="none" strike="noStrike">
                          <a:effectLst/>
                        </a:rPr>
                        <a:t>Dru</a:t>
                      </a:r>
                      <a:endParaRPr lang="en-US" sz="1300" b="0" i="0" u="none" strike="noStrike">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a:effectLst/>
                        </a:rPr>
                        <a:t>Dress R Us</a:t>
                      </a:r>
                      <a:endParaRPr lang="en-US" sz="1300" b="0" i="0" u="none" strike="noStrike">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a:effectLst/>
                        </a:rPr>
                        <a:t>67,429</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a:effectLst/>
                        </a:rPr>
                        <a:t>50,000</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smtClean="0">
                          <a:effectLst/>
                        </a:rPr>
                        <a:t>0.29%</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smtClean="0">
                          <a:effectLst/>
                        </a:rPr>
                        <a:t>$11,455 </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a:effectLst/>
                        </a:rPr>
                        <a:t>$</a:t>
                      </a:r>
                      <a:r>
                        <a:rPr lang="en-US" sz="1300" u="none" strike="noStrike" dirty="0" smtClean="0">
                          <a:effectLst/>
                        </a:rPr>
                        <a:t>8,750 </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a:effectLst/>
                        </a:rPr>
                        <a:t>$14,500 </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a:effectLst/>
                        </a:rPr>
                        <a:t>     </a:t>
                      </a:r>
                      <a:r>
                        <a:rPr lang="en-US" sz="1300" u="none" strike="noStrike" dirty="0" smtClean="0">
                          <a:effectLst/>
                        </a:rPr>
                        <a:t>(0.51) </a:t>
                      </a:r>
                      <a:endParaRPr lang="en-US" sz="1300" b="0" i="0" u="none" strike="noStrike" dirty="0">
                        <a:solidFill>
                          <a:srgbClr val="002060"/>
                        </a:solidFill>
                        <a:effectLst/>
                        <a:latin typeface="Arial" panose="020B0604020202020204" pitchFamily="34" charset="0"/>
                      </a:endParaRPr>
                    </a:p>
                  </a:txBody>
                  <a:tcPr marL="8686" marR="8686" marT="8686" marB="0" anchor="ctr"/>
                </a:tc>
              </a:tr>
              <a:tr h="217145">
                <a:tc>
                  <a:txBody>
                    <a:bodyPr/>
                    <a:lstStyle/>
                    <a:p>
                      <a:pPr algn="l" rtl="0" fontAlgn="ctr"/>
                      <a:r>
                        <a:rPr lang="en-US" sz="1300" u="none" strike="noStrike">
                          <a:effectLst/>
                        </a:rPr>
                        <a:t> </a:t>
                      </a:r>
                      <a:endParaRPr lang="en-US" sz="1300" b="0" i="0" u="none" strike="noStrike">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a:effectLst/>
                        </a:rPr>
                        <a:t>Total</a:t>
                      </a:r>
                      <a:endParaRPr lang="en-US" sz="1300" b="0" i="0" u="none" strike="noStrike">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a:effectLst/>
                        </a:rPr>
                        <a:t>23,929,420</a:t>
                      </a:r>
                      <a:endParaRPr lang="en-US" sz="1300" b="0" i="0" u="none" strike="noStrike">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a:effectLst/>
                        </a:rPr>
                        <a:t>234,500</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smtClean="0">
                          <a:effectLst/>
                        </a:rPr>
                        <a:t>0.85%</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smtClean="0">
                          <a:effectLst/>
                        </a:rPr>
                        <a:t>$157,472</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smtClean="0">
                          <a:effectLst/>
                        </a:rPr>
                        <a:t>$34,750</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a:effectLst/>
                        </a:rPr>
                        <a:t>$68,005 </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a:effectLst/>
                        </a:rPr>
                        <a:t>     </a:t>
                      </a:r>
                      <a:r>
                        <a:rPr lang="en-US" sz="1300" u="none" strike="noStrike" dirty="0" smtClean="0">
                          <a:effectLst/>
                        </a:rPr>
                        <a:t>0.53 </a:t>
                      </a:r>
                      <a:endParaRPr lang="en-US" sz="1300" b="0" i="0" u="none" strike="noStrike" dirty="0">
                        <a:solidFill>
                          <a:srgbClr val="002060"/>
                        </a:solidFill>
                        <a:effectLst/>
                        <a:latin typeface="Arial" panose="020B0604020202020204" pitchFamily="34" charset="0"/>
                      </a:endParaRPr>
                    </a:p>
                  </a:txBody>
                  <a:tcPr marL="8686" marR="8686" marT="8686" marB="0" anchor="ctr"/>
                </a:tc>
              </a:tr>
            </a:tbl>
          </a:graphicData>
        </a:graphic>
      </p:graphicFrame>
      <p:sp>
        <p:nvSpPr>
          <p:cNvPr id="2" name="Plus 1"/>
          <p:cNvSpPr/>
          <p:nvPr/>
        </p:nvSpPr>
        <p:spPr>
          <a:xfrm>
            <a:off x="6542202" y="5419167"/>
            <a:ext cx="188536" cy="22748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Bracket 2"/>
          <p:cNvSpPr/>
          <p:nvPr/>
        </p:nvSpPr>
        <p:spPr>
          <a:xfrm rot="16200000">
            <a:off x="6698607" y="4473877"/>
            <a:ext cx="186819" cy="2045617"/>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7799754" y="5447448"/>
            <a:ext cx="1114229" cy="307777"/>
          </a:xfrm>
          <a:prstGeom prst="rect">
            <a:avLst/>
          </a:prstGeom>
          <a:noFill/>
        </p:spPr>
        <p:txBody>
          <a:bodyPr wrap="square" rtlCol="0">
            <a:spAutoFit/>
          </a:bodyPr>
          <a:lstStyle/>
          <a:p>
            <a:r>
              <a:rPr lang="en-US" sz="1400" b="1" dirty="0" smtClean="0">
                <a:solidFill>
                  <a:srgbClr val="002060"/>
                </a:solidFill>
              </a:rPr>
              <a:t>Under ROI</a:t>
            </a:r>
            <a:endParaRPr lang="en-US" sz="1400" b="1" dirty="0">
              <a:solidFill>
                <a:srgbClr val="002060"/>
              </a:solidFill>
            </a:endParaRPr>
          </a:p>
        </p:txBody>
      </p:sp>
    </p:spTree>
    <p:extLst>
      <p:ext uri="{BB962C8B-B14F-4D97-AF65-F5344CB8AC3E}">
        <p14:creationId xmlns:p14="http://schemas.microsoft.com/office/powerpoint/2010/main" val="4762944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628650" y="365126"/>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002060"/>
                </a:solidFill>
              </a:rPr>
              <a:t>Marketing Campaign −</a:t>
            </a:r>
          </a:p>
          <a:p>
            <a:r>
              <a:rPr lang="en-US" sz="2200" dirty="0" smtClean="0">
                <a:solidFill>
                  <a:srgbClr val="002060"/>
                </a:solidFill>
              </a:rPr>
              <a:t>Congratulations, you have completed your first successful campaign! </a:t>
            </a:r>
            <a:endParaRPr lang="en-US" sz="2200" dirty="0">
              <a:solidFill>
                <a:srgbClr val="00206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2338" y="2765893"/>
            <a:ext cx="3463012" cy="288809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541422131"/>
              </p:ext>
            </p:extLst>
          </p:nvPr>
        </p:nvGraphicFramePr>
        <p:xfrm>
          <a:off x="864321" y="2543306"/>
          <a:ext cx="3963602" cy="3196373"/>
        </p:xfrm>
        <a:graphic>
          <a:graphicData uri="http://schemas.openxmlformats.org/drawingml/2006/table">
            <a:tbl>
              <a:tblPr firstRow="1" bandRow="1">
                <a:tableStyleId>{5C22544A-7EE6-4342-B048-85BDC9FD1C3A}</a:tableStyleId>
              </a:tblPr>
              <a:tblGrid>
                <a:gridCol w="624918"/>
                <a:gridCol w="1067568"/>
                <a:gridCol w="694354"/>
                <a:gridCol w="891088"/>
                <a:gridCol w="685674"/>
              </a:tblGrid>
              <a:tr h="842522">
                <a:tc>
                  <a:txBody>
                    <a:bodyPr/>
                    <a:lstStyle/>
                    <a:p>
                      <a:pPr algn="l" rtl="0" fontAlgn="ctr"/>
                      <a:r>
                        <a:rPr lang="en-US" sz="1300" u="none" strike="noStrike" dirty="0">
                          <a:effectLst/>
                        </a:rPr>
                        <a:t>Code</a:t>
                      </a:r>
                      <a:endParaRPr lang="en-US" sz="1300" b="1" i="0" u="none" strike="noStrike" dirty="0">
                        <a:solidFill>
                          <a:srgbClr val="FFFFFF"/>
                        </a:solidFill>
                        <a:effectLst/>
                        <a:latin typeface="Arial" panose="020B0604020202020204" pitchFamily="34" charset="0"/>
                      </a:endParaRPr>
                    </a:p>
                  </a:txBody>
                  <a:tcPr marL="8686" marR="8686" marT="8686" marB="0" anchor="ctr">
                    <a:solidFill>
                      <a:srgbClr val="002060"/>
                    </a:solidFill>
                  </a:tcPr>
                </a:tc>
                <a:tc>
                  <a:txBody>
                    <a:bodyPr/>
                    <a:lstStyle/>
                    <a:p>
                      <a:pPr algn="l" rtl="0" fontAlgn="ctr"/>
                      <a:r>
                        <a:rPr lang="en-US" sz="1300" u="none" strike="noStrike" dirty="0">
                          <a:effectLst/>
                        </a:rPr>
                        <a:t>List Name</a:t>
                      </a:r>
                      <a:endParaRPr lang="en-US" sz="1300" b="1" i="0" u="none" strike="noStrike" dirty="0">
                        <a:solidFill>
                          <a:srgbClr val="FFFFFF"/>
                        </a:solidFill>
                        <a:effectLst/>
                        <a:latin typeface="Arial" panose="020B0604020202020204" pitchFamily="34" charset="0"/>
                      </a:endParaRPr>
                    </a:p>
                  </a:txBody>
                  <a:tcPr marL="8686" marR="8686" marT="8686" marB="0" anchor="ctr">
                    <a:solidFill>
                      <a:srgbClr val="002060"/>
                    </a:solidFill>
                  </a:tcPr>
                </a:tc>
                <a:tc>
                  <a:txBody>
                    <a:bodyPr/>
                    <a:lstStyle/>
                    <a:p>
                      <a:pPr algn="l" rtl="0" fontAlgn="ctr"/>
                      <a:r>
                        <a:rPr lang="en-US" sz="1300" u="none" strike="noStrike" dirty="0">
                          <a:effectLst/>
                        </a:rPr>
                        <a:t>Mail </a:t>
                      </a:r>
                      <a:r>
                        <a:rPr lang="en-US" sz="1300" u="none" strike="noStrike" dirty="0" err="1">
                          <a:effectLst/>
                        </a:rPr>
                        <a:t>Qty</a:t>
                      </a:r>
                      <a:endParaRPr lang="en-US" sz="1300" b="1" i="0" u="none" strike="noStrike" dirty="0">
                        <a:solidFill>
                          <a:srgbClr val="FFFFFF"/>
                        </a:solidFill>
                        <a:effectLst/>
                        <a:latin typeface="Arial" panose="020B0604020202020204" pitchFamily="34" charset="0"/>
                      </a:endParaRPr>
                    </a:p>
                  </a:txBody>
                  <a:tcPr marL="8686" marR="8686" marT="8686" marB="0" anchor="ctr">
                    <a:solidFill>
                      <a:srgbClr val="002060"/>
                    </a:solidFill>
                  </a:tcPr>
                </a:tc>
                <a:tc>
                  <a:txBody>
                    <a:bodyPr/>
                    <a:lstStyle/>
                    <a:p>
                      <a:pPr algn="l" rtl="0" fontAlgn="ctr"/>
                      <a:r>
                        <a:rPr lang="en-US" sz="1300" u="none" strike="noStrike">
                          <a:effectLst/>
                        </a:rPr>
                        <a:t>Projected RR%</a:t>
                      </a:r>
                      <a:endParaRPr lang="en-US" sz="1300" b="1" i="0" u="none" strike="noStrike">
                        <a:solidFill>
                          <a:srgbClr val="FFFFFF"/>
                        </a:solidFill>
                        <a:effectLst/>
                        <a:latin typeface="Arial" panose="020B0604020202020204" pitchFamily="34" charset="0"/>
                      </a:endParaRPr>
                    </a:p>
                  </a:txBody>
                  <a:tcPr marL="8686" marR="8686" marT="8686" marB="0" anchor="ctr">
                    <a:solidFill>
                      <a:srgbClr val="002060"/>
                    </a:solidFill>
                  </a:tcPr>
                </a:tc>
                <a:tc>
                  <a:txBody>
                    <a:bodyPr/>
                    <a:lstStyle/>
                    <a:p>
                      <a:pPr algn="l" rtl="0" fontAlgn="ctr"/>
                      <a:r>
                        <a:rPr lang="en-US" sz="1300" u="none" strike="noStrike" dirty="0">
                          <a:effectLst/>
                        </a:rPr>
                        <a:t>ROI</a:t>
                      </a:r>
                      <a:endParaRPr lang="en-US" sz="1300" b="1" i="0" u="none" strike="noStrike" dirty="0">
                        <a:solidFill>
                          <a:srgbClr val="FFFFFF"/>
                        </a:solidFill>
                        <a:effectLst/>
                        <a:latin typeface="Arial" panose="020B0604020202020204" pitchFamily="34" charset="0"/>
                      </a:endParaRPr>
                    </a:p>
                  </a:txBody>
                  <a:tcPr marL="8686" marR="8686" marT="8686" marB="0" anchor="ctr">
                    <a:solidFill>
                      <a:srgbClr val="002060"/>
                    </a:solidFill>
                  </a:tcPr>
                </a:tc>
              </a:tr>
              <a:tr h="217145">
                <a:tc>
                  <a:txBody>
                    <a:bodyPr/>
                    <a:lstStyle/>
                    <a:p>
                      <a:pPr algn="l" rtl="0" fontAlgn="ctr"/>
                      <a:r>
                        <a:rPr lang="en-US" sz="1300" u="none" strike="noStrike" dirty="0" err="1">
                          <a:effectLst/>
                        </a:rPr>
                        <a:t>Hou</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a:effectLst/>
                        </a:rPr>
                        <a:t>House List</a:t>
                      </a:r>
                      <a:endParaRPr lang="en-US" sz="1300" b="0" i="0" u="none" strike="noStrike">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a:effectLst/>
                        </a:rPr>
                        <a:t>24,500</a:t>
                      </a:r>
                      <a:endParaRPr lang="en-US" sz="1300" b="0" i="0" u="none" strike="noStrike">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smtClean="0">
                          <a:effectLst/>
                        </a:rPr>
                        <a:t>3.40</a:t>
                      </a:r>
                      <a:r>
                        <a:rPr lang="en-US" sz="1300" u="none" strike="noStrike" dirty="0">
                          <a:effectLst/>
                        </a:rPr>
                        <a:t>%</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a:effectLst/>
                        </a:rPr>
                        <a:t>     </a:t>
                      </a:r>
                      <a:r>
                        <a:rPr lang="en-US" sz="1300" u="none" strike="noStrike" dirty="0" smtClean="0">
                          <a:effectLst/>
                        </a:rPr>
                        <a:t>8.26 </a:t>
                      </a:r>
                      <a:endParaRPr lang="en-US" sz="1300" b="0" i="0" u="none" strike="noStrike" dirty="0">
                        <a:solidFill>
                          <a:srgbClr val="002060"/>
                        </a:solidFill>
                        <a:effectLst/>
                        <a:latin typeface="Arial" panose="020B0604020202020204" pitchFamily="34" charset="0"/>
                      </a:endParaRPr>
                    </a:p>
                  </a:txBody>
                  <a:tcPr marL="8686" marR="8686" marT="8686" marB="0" anchor="ctr"/>
                </a:tc>
              </a:tr>
              <a:tr h="425604">
                <a:tc>
                  <a:txBody>
                    <a:bodyPr/>
                    <a:lstStyle/>
                    <a:p>
                      <a:pPr algn="l" rtl="0" fontAlgn="ctr"/>
                      <a:r>
                        <a:rPr lang="en-US" sz="1300" u="none" strike="noStrike" dirty="0">
                          <a:effectLst/>
                        </a:rPr>
                        <a:t>Beau</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a:effectLst/>
                        </a:rPr>
                        <a:t>Beauty Magazine</a:t>
                      </a:r>
                      <a:endParaRPr lang="en-US" sz="1300" b="0" i="0" u="none" strike="noStrike">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a:effectLst/>
                        </a:rPr>
                        <a:t>50,000</a:t>
                      </a:r>
                      <a:endParaRPr lang="en-US" sz="1300" b="0" i="0" u="none" strike="noStrike">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smtClean="0">
                          <a:effectLst/>
                        </a:rPr>
                        <a:t>0.98%</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a:effectLst/>
                        </a:rPr>
                        <a:t>     </a:t>
                      </a:r>
                      <a:r>
                        <a:rPr lang="en-US" sz="1300" u="none" strike="noStrike" dirty="0" smtClean="0">
                          <a:effectLst/>
                        </a:rPr>
                        <a:t>0.58 </a:t>
                      </a:r>
                      <a:endParaRPr lang="en-US" sz="1300" b="0" i="0" u="none" strike="noStrike" dirty="0">
                        <a:solidFill>
                          <a:srgbClr val="002060"/>
                        </a:solidFill>
                        <a:effectLst/>
                        <a:latin typeface="Arial" panose="020B0604020202020204" pitchFamily="34" charset="0"/>
                      </a:endParaRPr>
                    </a:p>
                  </a:txBody>
                  <a:tcPr marL="8686" marR="8686" marT="8686" marB="0" anchor="ctr"/>
                </a:tc>
              </a:tr>
              <a:tr h="425604">
                <a:tc>
                  <a:txBody>
                    <a:bodyPr/>
                    <a:lstStyle/>
                    <a:p>
                      <a:pPr algn="l" rtl="0" fontAlgn="ctr"/>
                      <a:r>
                        <a:rPr lang="en-US" sz="1300" u="none" strike="noStrike" dirty="0">
                          <a:effectLst/>
                        </a:rPr>
                        <a:t>Fit</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a:effectLst/>
                        </a:rPr>
                        <a:t>Fitness &amp;  You</a:t>
                      </a:r>
                      <a:endParaRPr lang="en-US" sz="1300" b="0" i="0" u="none" strike="noStrike">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a:effectLst/>
                        </a:rPr>
                        <a:t>10,000</a:t>
                      </a:r>
                      <a:endParaRPr lang="en-US" sz="1300" b="0" i="0" u="none" strike="noStrike">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smtClean="0">
                          <a:effectLst/>
                        </a:rPr>
                        <a:t>0.80</a:t>
                      </a:r>
                      <a:r>
                        <a:rPr lang="en-US" sz="1300" u="none" strike="noStrike" dirty="0">
                          <a:effectLst/>
                        </a:rPr>
                        <a:t>%</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a:effectLst/>
                        </a:rPr>
                        <a:t>     0.44 </a:t>
                      </a:r>
                      <a:endParaRPr lang="en-US" sz="1300" b="0" i="0" u="none" strike="noStrike" dirty="0">
                        <a:solidFill>
                          <a:srgbClr val="002060"/>
                        </a:solidFill>
                        <a:effectLst/>
                        <a:latin typeface="Arial" panose="020B0604020202020204" pitchFamily="34" charset="0"/>
                      </a:endParaRPr>
                    </a:p>
                  </a:txBody>
                  <a:tcPr marL="8686" marR="8686" marT="8686" marB="0" anchor="ctr"/>
                </a:tc>
              </a:tr>
              <a:tr h="425604">
                <a:tc>
                  <a:txBody>
                    <a:bodyPr/>
                    <a:lstStyle/>
                    <a:p>
                      <a:pPr algn="l" rtl="0" fontAlgn="ctr"/>
                      <a:r>
                        <a:rPr lang="en-US" sz="1300" u="none" strike="noStrike" dirty="0" err="1">
                          <a:effectLst/>
                        </a:rPr>
                        <a:t>Waw</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a:effectLst/>
                        </a:rPr>
                        <a:t>Women at Work</a:t>
                      </a:r>
                      <a:endParaRPr lang="en-US" sz="1300" b="0" i="0" u="none" strike="noStrike">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a:effectLst/>
                        </a:rPr>
                        <a:t>50,000</a:t>
                      </a:r>
                      <a:endParaRPr lang="en-US" sz="1300" b="0" i="0" u="none" strike="noStrike">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smtClean="0">
                          <a:effectLst/>
                        </a:rPr>
                        <a:t>0.50</a:t>
                      </a:r>
                      <a:r>
                        <a:rPr lang="en-US" sz="1300" u="none" strike="noStrike" dirty="0">
                          <a:effectLst/>
                        </a:rPr>
                        <a:t>%</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a:effectLst/>
                        </a:rPr>
                        <a:t>     </a:t>
                      </a:r>
                      <a:r>
                        <a:rPr lang="en-US" sz="1300" u="none" strike="noStrike" dirty="0" smtClean="0">
                          <a:effectLst/>
                        </a:rPr>
                        <a:t>(0.16) </a:t>
                      </a:r>
                      <a:endParaRPr lang="en-US" sz="1300" b="0" i="0" u="none" strike="noStrike" dirty="0">
                        <a:solidFill>
                          <a:srgbClr val="002060"/>
                        </a:solidFill>
                        <a:effectLst/>
                        <a:latin typeface="Arial" panose="020B0604020202020204" pitchFamily="34" charset="0"/>
                      </a:endParaRPr>
                    </a:p>
                  </a:txBody>
                  <a:tcPr marL="8686" marR="8686" marT="8686" marB="0" anchor="ctr"/>
                </a:tc>
              </a:tr>
              <a:tr h="425604">
                <a:tc>
                  <a:txBody>
                    <a:bodyPr/>
                    <a:lstStyle/>
                    <a:p>
                      <a:pPr algn="l" rtl="0" fontAlgn="ctr"/>
                      <a:r>
                        <a:rPr lang="en-US" sz="1300" u="none" strike="noStrike" dirty="0" err="1">
                          <a:effectLst/>
                        </a:rPr>
                        <a:t>Vbm</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a:effectLst/>
                        </a:rPr>
                        <a:t>Vitamins by Mail</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smtClean="0">
                          <a:effectLst/>
                        </a:rPr>
                        <a:t>40,000</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smtClean="0">
                          <a:effectLst/>
                        </a:rPr>
                        <a:t>0.39%</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a:effectLst/>
                        </a:rPr>
                        <a:t>     </a:t>
                      </a:r>
                      <a:r>
                        <a:rPr lang="en-US" sz="1300" u="none" strike="noStrike" dirty="0" smtClean="0">
                          <a:effectLst/>
                        </a:rPr>
                        <a:t>(0.20) </a:t>
                      </a:r>
                      <a:endParaRPr lang="en-US" sz="1300" b="0" i="0" u="none" strike="noStrike" dirty="0">
                        <a:solidFill>
                          <a:srgbClr val="002060"/>
                        </a:solidFill>
                        <a:effectLst/>
                        <a:latin typeface="Arial" panose="020B0604020202020204" pitchFamily="34" charset="0"/>
                      </a:endParaRPr>
                    </a:p>
                  </a:txBody>
                  <a:tcPr marL="8686" marR="8686" marT="8686" marB="0" anchor="ctr"/>
                </a:tc>
              </a:tr>
              <a:tr h="217145">
                <a:tc>
                  <a:txBody>
                    <a:bodyPr/>
                    <a:lstStyle/>
                    <a:p>
                      <a:pPr algn="l" rtl="0" fontAlgn="ctr"/>
                      <a:r>
                        <a:rPr lang="en-US" sz="1300" u="none" strike="noStrike">
                          <a:effectLst/>
                        </a:rPr>
                        <a:t>Dru</a:t>
                      </a:r>
                      <a:endParaRPr lang="en-US" sz="1300" b="0" i="0" u="none" strike="noStrike">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a:effectLst/>
                        </a:rPr>
                        <a:t>Dress R Us</a:t>
                      </a:r>
                      <a:endParaRPr lang="en-US" sz="1300" b="0" i="0" u="none" strike="noStrike">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a:effectLst/>
                        </a:rPr>
                        <a:t>50,000</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smtClean="0">
                          <a:effectLst/>
                        </a:rPr>
                        <a:t>0.29%</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a:effectLst/>
                        </a:rPr>
                        <a:t>     </a:t>
                      </a:r>
                      <a:r>
                        <a:rPr lang="en-US" sz="1300" u="none" strike="noStrike" dirty="0" smtClean="0">
                          <a:effectLst/>
                        </a:rPr>
                        <a:t>(0.51) </a:t>
                      </a:r>
                      <a:endParaRPr lang="en-US" sz="1300" b="0" i="0" u="none" strike="noStrike" dirty="0">
                        <a:solidFill>
                          <a:srgbClr val="002060"/>
                        </a:solidFill>
                        <a:effectLst/>
                        <a:latin typeface="Arial" panose="020B0604020202020204" pitchFamily="34" charset="0"/>
                      </a:endParaRPr>
                    </a:p>
                  </a:txBody>
                  <a:tcPr marL="8686" marR="8686" marT="8686" marB="0" anchor="ctr"/>
                </a:tc>
              </a:tr>
              <a:tr h="217145">
                <a:tc>
                  <a:txBody>
                    <a:bodyPr/>
                    <a:lstStyle/>
                    <a:p>
                      <a:pPr algn="l" rtl="0" fontAlgn="ctr"/>
                      <a:r>
                        <a:rPr lang="en-US" sz="1300" u="none" strike="noStrike">
                          <a:effectLst/>
                        </a:rPr>
                        <a:t> </a:t>
                      </a:r>
                      <a:endParaRPr lang="en-US" sz="1300" b="0" i="0" u="none" strike="noStrike">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a:effectLst/>
                        </a:rPr>
                        <a:t>Total</a:t>
                      </a:r>
                      <a:endParaRPr lang="en-US" sz="1300" b="0" i="0" u="none" strike="noStrike">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smtClean="0">
                          <a:effectLst/>
                        </a:rPr>
                        <a:t>174,500</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smtClean="0">
                          <a:effectLst/>
                        </a:rPr>
                        <a:t>1.04%</a:t>
                      </a:r>
                      <a:endParaRPr lang="en-US" sz="1300" b="0" i="0" u="none" strike="noStrike" dirty="0">
                        <a:solidFill>
                          <a:srgbClr val="002060"/>
                        </a:solidFill>
                        <a:effectLst/>
                        <a:latin typeface="Arial" panose="020B0604020202020204" pitchFamily="34" charset="0"/>
                      </a:endParaRPr>
                    </a:p>
                  </a:txBody>
                  <a:tcPr marL="8686" marR="8686" marT="8686" marB="0" anchor="ctr"/>
                </a:tc>
                <a:tc>
                  <a:txBody>
                    <a:bodyPr/>
                    <a:lstStyle/>
                    <a:p>
                      <a:pPr algn="l" rtl="0" fontAlgn="ctr"/>
                      <a:r>
                        <a:rPr lang="en-US" sz="1300" u="none" strike="noStrike" dirty="0">
                          <a:effectLst/>
                        </a:rPr>
                        <a:t>     </a:t>
                      </a:r>
                      <a:r>
                        <a:rPr lang="en-US" sz="1300" u="none" strike="noStrike" dirty="0" smtClean="0">
                          <a:effectLst/>
                        </a:rPr>
                        <a:t>0.91 </a:t>
                      </a:r>
                      <a:endParaRPr lang="en-US" sz="1300" b="0" i="0" u="none" strike="noStrike" dirty="0">
                        <a:solidFill>
                          <a:srgbClr val="002060"/>
                        </a:solidFill>
                        <a:effectLst/>
                        <a:latin typeface="Arial" panose="020B0604020202020204" pitchFamily="34" charset="0"/>
                      </a:endParaRPr>
                    </a:p>
                  </a:txBody>
                  <a:tcPr marL="8686" marR="8686" marT="8686" marB="0" anchor="ctr"/>
                </a:tc>
              </a:tr>
            </a:tbl>
          </a:graphicData>
        </a:graphic>
      </p:graphicFrame>
    </p:spTree>
    <p:extLst>
      <p:ext uri="{BB962C8B-B14F-4D97-AF65-F5344CB8AC3E}">
        <p14:creationId xmlns:p14="http://schemas.microsoft.com/office/powerpoint/2010/main" val="1529294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85213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8" y="1709740"/>
            <a:ext cx="7886700" cy="1593633"/>
          </a:xfrm>
        </p:spPr>
        <p:txBody>
          <a:bodyPr>
            <a:normAutofit fontScale="90000"/>
          </a:bodyPr>
          <a:lstStyle/>
          <a:p>
            <a:r>
              <a:rPr lang="en-US" cap="all" dirty="0" smtClean="0">
                <a:latin typeface="Arial" panose="020B0604020202020204" pitchFamily="34" charset="0"/>
                <a:cs typeface="Arial" panose="020B0604020202020204" pitchFamily="34" charset="0"/>
              </a:rPr>
              <a:t>Achieving</a:t>
            </a:r>
            <a:br>
              <a:rPr lang="en-US" cap="all" dirty="0" smtClean="0">
                <a:latin typeface="Arial" panose="020B0604020202020204" pitchFamily="34" charset="0"/>
                <a:cs typeface="Arial" panose="020B0604020202020204" pitchFamily="34" charset="0"/>
              </a:rPr>
            </a:br>
            <a:r>
              <a:rPr lang="en-US" cap="all" dirty="0" smtClean="0">
                <a:latin typeface="Arial" panose="020B0604020202020204" pitchFamily="34" charset="0"/>
                <a:cs typeface="Arial" panose="020B0604020202020204" pitchFamily="34" charset="0"/>
              </a:rPr>
              <a:t>Your Goals</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5" name="Text Placeholder 4"/>
          <p:cNvSpPr>
            <a:spLocks noGrp="1"/>
          </p:cNvSpPr>
          <p:nvPr>
            <p:ph type="body" idx="1"/>
          </p:nvPr>
        </p:nvSpPr>
        <p:spPr/>
        <p:txBody>
          <a:bodyPr>
            <a:normAutofit/>
          </a:bodyPr>
          <a:lstStyle/>
          <a:p>
            <a:pPr marL="342900" indent="-342900">
              <a:buFont typeface="Arial" panose="020B0604020202020204" pitchFamily="34" charset="0"/>
              <a:buChar char="•"/>
            </a:pPr>
            <a:r>
              <a:rPr lang="en-US" sz="1600" dirty="0" smtClean="0"/>
              <a:t>Do you want your current customer to purchase again (or more)?</a:t>
            </a:r>
          </a:p>
          <a:p>
            <a:pPr marL="342900" indent="-342900">
              <a:buFont typeface="Arial" panose="020B0604020202020204" pitchFamily="34" charset="0"/>
              <a:buChar char="•"/>
            </a:pPr>
            <a:r>
              <a:rPr lang="en-US" sz="1600" dirty="0" smtClean="0"/>
              <a:t>Do you want to re-activate a customer?</a:t>
            </a:r>
          </a:p>
          <a:p>
            <a:pPr marL="342900" indent="-342900">
              <a:buFont typeface="Arial" panose="020B0604020202020204" pitchFamily="34" charset="0"/>
              <a:buChar char="•"/>
            </a:pPr>
            <a:r>
              <a:rPr lang="en-US" sz="1600" dirty="0" smtClean="0"/>
              <a:t>Do you want to grow your customer base?</a:t>
            </a:r>
          </a:p>
          <a:p>
            <a:pPr marL="342900" indent="-342900">
              <a:buFont typeface="Arial" panose="020B0604020202020204" pitchFamily="34" charset="0"/>
              <a:buChar char="•"/>
            </a:pPr>
            <a:r>
              <a:rPr lang="en-US" sz="1600" dirty="0" smtClean="0"/>
              <a:t>How much can you spend to acquire a new customer?</a:t>
            </a:r>
            <a:endParaRPr lang="en-US" sz="1600" dirty="0"/>
          </a:p>
        </p:txBody>
      </p:sp>
    </p:spTree>
    <p:extLst>
      <p:ext uri="{BB962C8B-B14F-4D97-AF65-F5344CB8AC3E}">
        <p14:creationId xmlns:p14="http://schemas.microsoft.com/office/powerpoint/2010/main" val="3024311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23719" y="365126"/>
            <a:ext cx="3921212" cy="1325563"/>
          </a:xfrm>
        </p:spPr>
        <p:txBody>
          <a:bodyPr/>
          <a:lstStyle/>
          <a:p>
            <a:pPr algn="ctr"/>
            <a:r>
              <a:rPr lang="en-US" cap="all" dirty="0" smtClean="0">
                <a:solidFill>
                  <a:schemeClr val="bg1"/>
                </a:solidFill>
              </a:rPr>
              <a:t>Mailing Strategy</a:t>
            </a:r>
            <a:endParaRPr lang="en-US" cap="all" dirty="0">
              <a:solidFill>
                <a:schemeClr val="bg1"/>
              </a:solidFill>
            </a:endParaRPr>
          </a:p>
        </p:txBody>
      </p:sp>
      <p:sp>
        <p:nvSpPr>
          <p:cNvPr id="5" name="TextBox 4"/>
          <p:cNvSpPr txBox="1"/>
          <p:nvPr/>
        </p:nvSpPr>
        <p:spPr>
          <a:xfrm>
            <a:off x="4777946" y="2388974"/>
            <a:ext cx="3369276" cy="369332"/>
          </a:xfrm>
          <a:prstGeom prst="rect">
            <a:avLst/>
          </a:prstGeom>
          <a:noFill/>
        </p:spPr>
        <p:txBody>
          <a:bodyPr wrap="square" rtlCol="0">
            <a:spAutoFit/>
          </a:bodyPr>
          <a:lstStyle/>
          <a:p>
            <a:pPr algn="ctr"/>
            <a:r>
              <a:rPr lang="en-US" spc="210" dirty="0" smtClean="0">
                <a:solidFill>
                  <a:srgbClr val="141428"/>
                </a:solidFill>
              </a:rPr>
              <a:t>House Lists</a:t>
            </a:r>
            <a:endParaRPr lang="en-US" spc="210" dirty="0">
              <a:solidFill>
                <a:srgbClr val="141428"/>
              </a:solidFill>
            </a:endParaRPr>
          </a:p>
        </p:txBody>
      </p:sp>
      <p:sp>
        <p:nvSpPr>
          <p:cNvPr id="6" name="TextBox 5"/>
          <p:cNvSpPr txBox="1"/>
          <p:nvPr/>
        </p:nvSpPr>
        <p:spPr>
          <a:xfrm>
            <a:off x="4777946" y="3183926"/>
            <a:ext cx="3369276" cy="369332"/>
          </a:xfrm>
          <a:prstGeom prst="rect">
            <a:avLst/>
          </a:prstGeom>
          <a:noFill/>
        </p:spPr>
        <p:txBody>
          <a:bodyPr wrap="square" rtlCol="0">
            <a:spAutoFit/>
          </a:bodyPr>
          <a:lstStyle/>
          <a:p>
            <a:pPr algn="ctr"/>
            <a:r>
              <a:rPr lang="en-US" spc="210" dirty="0" smtClean="0">
                <a:solidFill>
                  <a:srgbClr val="141428"/>
                </a:solidFill>
              </a:rPr>
              <a:t>Compiled Lists</a:t>
            </a:r>
            <a:endParaRPr lang="en-US" spc="210" dirty="0">
              <a:solidFill>
                <a:srgbClr val="141428"/>
              </a:solidFill>
            </a:endParaRPr>
          </a:p>
        </p:txBody>
      </p:sp>
      <p:sp>
        <p:nvSpPr>
          <p:cNvPr id="7" name="TextBox 6"/>
          <p:cNvSpPr txBox="1"/>
          <p:nvPr/>
        </p:nvSpPr>
        <p:spPr>
          <a:xfrm>
            <a:off x="4777946" y="3912975"/>
            <a:ext cx="3369276" cy="369332"/>
          </a:xfrm>
          <a:prstGeom prst="rect">
            <a:avLst/>
          </a:prstGeom>
          <a:noFill/>
        </p:spPr>
        <p:txBody>
          <a:bodyPr wrap="square" rtlCol="0">
            <a:spAutoFit/>
          </a:bodyPr>
          <a:lstStyle/>
          <a:p>
            <a:pPr algn="ctr"/>
            <a:r>
              <a:rPr lang="en-US" spc="210" dirty="0" smtClean="0">
                <a:solidFill>
                  <a:srgbClr val="141428"/>
                </a:solidFill>
              </a:rPr>
              <a:t>Response Lists</a:t>
            </a:r>
            <a:endParaRPr lang="en-US" spc="210" dirty="0">
              <a:solidFill>
                <a:srgbClr val="141428"/>
              </a:solidFill>
            </a:endParaRPr>
          </a:p>
        </p:txBody>
      </p:sp>
      <p:sp>
        <p:nvSpPr>
          <p:cNvPr id="8" name="TextBox 7"/>
          <p:cNvSpPr txBox="1"/>
          <p:nvPr/>
        </p:nvSpPr>
        <p:spPr>
          <a:xfrm>
            <a:off x="4777946" y="4642024"/>
            <a:ext cx="3369276" cy="369332"/>
          </a:xfrm>
          <a:prstGeom prst="rect">
            <a:avLst/>
          </a:prstGeom>
          <a:noFill/>
        </p:spPr>
        <p:txBody>
          <a:bodyPr wrap="square" rtlCol="0">
            <a:spAutoFit/>
          </a:bodyPr>
          <a:lstStyle/>
          <a:p>
            <a:pPr algn="ctr"/>
            <a:r>
              <a:rPr lang="en-US" spc="210" dirty="0" smtClean="0">
                <a:solidFill>
                  <a:srgbClr val="141428"/>
                </a:solidFill>
              </a:rPr>
              <a:t>Saturation Lists</a:t>
            </a:r>
            <a:endParaRPr lang="en-US" spc="210" dirty="0">
              <a:solidFill>
                <a:srgbClr val="141428"/>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8" y="211357"/>
            <a:ext cx="3637026" cy="3771900"/>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b="23894"/>
          <a:stretch/>
        </p:blipFill>
        <p:spPr>
          <a:xfrm>
            <a:off x="137048" y="3983257"/>
            <a:ext cx="3637026" cy="2870624"/>
          </a:xfrm>
          <a:prstGeom prst="rect">
            <a:avLst/>
          </a:prstGeom>
        </p:spPr>
      </p:pic>
    </p:spTree>
    <p:extLst>
      <p:ext uri="{BB962C8B-B14F-4D97-AF65-F5344CB8AC3E}">
        <p14:creationId xmlns:p14="http://schemas.microsoft.com/office/powerpoint/2010/main" val="1935979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900" dirty="0">
                <a:solidFill>
                  <a:schemeClr val="bg1"/>
                </a:solidFill>
              </a:rPr>
              <a:t>House </a:t>
            </a:r>
            <a:r>
              <a:rPr lang="en-US" sz="4900" dirty="0" smtClean="0">
                <a:solidFill>
                  <a:schemeClr val="bg1"/>
                </a:solidFill>
              </a:rPr>
              <a:t>Lists </a:t>
            </a:r>
            <a:r>
              <a:rPr lang="en-US" sz="4900" dirty="0">
                <a:solidFill>
                  <a:schemeClr val="bg1"/>
                </a:solidFill>
              </a:rPr>
              <a:t>−</a:t>
            </a:r>
            <a:br>
              <a:rPr lang="en-US" sz="4900" dirty="0">
                <a:solidFill>
                  <a:schemeClr val="bg1"/>
                </a:solidFill>
              </a:rPr>
            </a:br>
            <a:r>
              <a:rPr lang="en-US" sz="2400" dirty="0">
                <a:solidFill>
                  <a:schemeClr val="bg1"/>
                </a:solidFill>
              </a:rPr>
              <a:t>Past and current </a:t>
            </a:r>
            <a:r>
              <a:rPr lang="en-US" sz="2400" dirty="0" smtClean="0">
                <a:solidFill>
                  <a:schemeClr val="bg1"/>
                </a:solidFill>
              </a:rPr>
              <a:t>customers whose </a:t>
            </a:r>
            <a:r>
              <a:rPr lang="en-US" sz="2400" dirty="0">
                <a:solidFill>
                  <a:schemeClr val="bg1"/>
                </a:solidFill>
              </a:rPr>
              <a:t>contact information you have or people who have expressed interest in your product or service.</a:t>
            </a:r>
          </a:p>
        </p:txBody>
      </p:sp>
      <p:sp>
        <p:nvSpPr>
          <p:cNvPr id="10" name="Content Placeholder 4"/>
          <p:cNvSpPr>
            <a:spLocks noGrp="1"/>
          </p:cNvSpPr>
          <p:nvPr>
            <p:ph sz="half" idx="1"/>
          </p:nvPr>
        </p:nvSpPr>
        <p:spPr>
          <a:xfrm>
            <a:off x="628650" y="2939141"/>
            <a:ext cx="3886200" cy="2275116"/>
          </a:xfrm>
        </p:spPr>
        <p:txBody>
          <a:bodyPr>
            <a:noAutofit/>
          </a:bodyPr>
          <a:lstStyle/>
          <a:p>
            <a:pPr marL="0" indent="0">
              <a:buNone/>
            </a:pPr>
            <a:endParaRPr lang="en-US" sz="2200" dirty="0" smtClean="0">
              <a:solidFill>
                <a:schemeClr val="accent6">
                  <a:lumMod val="75000"/>
                </a:schemeClr>
              </a:solidFill>
              <a:latin typeface="PMingLiU-ExtB" panose="02020500000000000000" pitchFamily="18" charset="-120"/>
              <a:ea typeface="PMingLiU-ExtB" panose="02020500000000000000" pitchFamily="18" charset="-120"/>
            </a:endParaRPr>
          </a:p>
          <a:p>
            <a:pPr marL="0" indent="0">
              <a:buNone/>
            </a:pPr>
            <a:r>
              <a:rPr lang="en-US" sz="2200" dirty="0" smtClean="0">
                <a:solidFill>
                  <a:schemeClr val="bg1"/>
                </a:solidFill>
                <a:latin typeface="+mj-lt"/>
                <a:ea typeface="PMingLiU-ExtB" panose="02020500000000000000" pitchFamily="18" charset="-120"/>
              </a:rPr>
              <a:t>Benefits</a:t>
            </a:r>
            <a:endParaRPr lang="en-US" sz="2200" dirty="0">
              <a:solidFill>
                <a:schemeClr val="bg1"/>
              </a:solidFill>
              <a:latin typeface="+mj-lt"/>
              <a:ea typeface="PMingLiU-ExtB" panose="02020500000000000000" pitchFamily="18" charset="-120"/>
            </a:endParaRPr>
          </a:p>
          <a:p>
            <a:pPr marL="0" indent="0">
              <a:buNone/>
            </a:pPr>
            <a:r>
              <a:rPr lang="en-US" sz="2200" b="0" dirty="0" smtClean="0">
                <a:solidFill>
                  <a:srgbClr val="002060"/>
                </a:solidFill>
              </a:rPr>
              <a:t>Some </a:t>
            </a:r>
            <a:r>
              <a:rPr lang="en-US" sz="2200" b="0" dirty="0">
                <a:solidFill>
                  <a:srgbClr val="002060"/>
                </a:solidFill>
              </a:rPr>
              <a:t>form of relationship exists and likely to be responsive. No need to rent or buy a list which saves you </a:t>
            </a:r>
            <a:r>
              <a:rPr lang="en-US" sz="2200" b="0" dirty="0" smtClean="0">
                <a:solidFill>
                  <a:srgbClr val="002060"/>
                </a:solidFill>
              </a:rPr>
              <a:t>money.</a:t>
            </a:r>
            <a:endParaRPr lang="en-US" sz="2200" dirty="0" smtClean="0"/>
          </a:p>
        </p:txBody>
      </p:sp>
      <p:sp>
        <p:nvSpPr>
          <p:cNvPr id="14" name="Rectangle 13"/>
          <p:cNvSpPr/>
          <p:nvPr/>
        </p:nvSpPr>
        <p:spPr>
          <a:xfrm>
            <a:off x="5027676" y="3601473"/>
            <a:ext cx="3911877" cy="1785104"/>
          </a:xfrm>
          <a:prstGeom prst="rect">
            <a:avLst/>
          </a:prstGeom>
        </p:spPr>
        <p:txBody>
          <a:bodyPr wrap="square">
            <a:spAutoFit/>
          </a:bodyPr>
          <a:lstStyle/>
          <a:p>
            <a:r>
              <a:rPr lang="en-US" sz="2200" dirty="0" smtClean="0">
                <a:solidFill>
                  <a:srgbClr val="002060"/>
                </a:solidFill>
              </a:rPr>
              <a:t>Doesn’t grow your customer base. Wrong offer might alienate recipient and potentially damage the relationship.</a:t>
            </a:r>
            <a:endParaRPr lang="en-US" sz="2200" dirty="0">
              <a:solidFill>
                <a:srgbClr val="002060"/>
              </a:solidFill>
            </a:endParaRPr>
          </a:p>
        </p:txBody>
      </p:sp>
      <p:sp>
        <p:nvSpPr>
          <p:cNvPr id="22" name="Text Placeholder 21"/>
          <p:cNvSpPr>
            <a:spLocks noGrp="1"/>
          </p:cNvSpPr>
          <p:nvPr>
            <p:ph type="body" idx="1"/>
          </p:nvPr>
        </p:nvSpPr>
        <p:spPr>
          <a:xfrm>
            <a:off x="5071213" y="2777561"/>
            <a:ext cx="3868340" cy="823912"/>
          </a:xfrm>
        </p:spPr>
        <p:txBody>
          <a:bodyPr>
            <a:normAutofit/>
          </a:bodyPr>
          <a:lstStyle/>
          <a:p>
            <a:r>
              <a:rPr lang="en-US" sz="2200" dirty="0" smtClean="0">
                <a:solidFill>
                  <a:schemeClr val="bg1"/>
                </a:solidFill>
                <a:latin typeface="+mj-lt"/>
              </a:rPr>
              <a:t>Drawbacks</a:t>
            </a:r>
            <a:endParaRPr lang="en-US" sz="2200" dirty="0">
              <a:solidFill>
                <a:schemeClr val="bg1"/>
              </a:solidFill>
              <a:latin typeface="+mj-lt"/>
            </a:endParaRPr>
          </a:p>
        </p:txBody>
      </p:sp>
    </p:spTree>
    <p:extLst>
      <p:ext uri="{BB962C8B-B14F-4D97-AF65-F5344CB8AC3E}">
        <p14:creationId xmlns:p14="http://schemas.microsoft.com/office/powerpoint/2010/main" val="1160555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49" y="452214"/>
            <a:ext cx="8154403" cy="1681388"/>
          </a:xfrm>
        </p:spPr>
        <p:txBody>
          <a:bodyPr>
            <a:normAutofit fontScale="90000"/>
          </a:bodyPr>
          <a:lstStyle/>
          <a:p>
            <a:r>
              <a:rPr lang="en-US" sz="4900" dirty="0">
                <a:solidFill>
                  <a:srgbClr val="002060"/>
                </a:solidFill>
              </a:rPr>
              <a:t>Compiled </a:t>
            </a:r>
            <a:r>
              <a:rPr lang="en-US" sz="4900" dirty="0" smtClean="0">
                <a:solidFill>
                  <a:srgbClr val="002060"/>
                </a:solidFill>
              </a:rPr>
              <a:t>Lists −</a:t>
            </a:r>
            <a:br>
              <a:rPr lang="en-US" sz="4900" dirty="0" smtClean="0">
                <a:solidFill>
                  <a:srgbClr val="002060"/>
                </a:solidFill>
              </a:rPr>
            </a:br>
            <a:r>
              <a:rPr lang="en-US" sz="2400" dirty="0" smtClean="0">
                <a:solidFill>
                  <a:srgbClr val="002060"/>
                </a:solidFill>
              </a:rPr>
              <a:t>Names </a:t>
            </a:r>
            <a:r>
              <a:rPr lang="en-US" sz="2400" dirty="0">
                <a:solidFill>
                  <a:srgbClr val="002060"/>
                </a:solidFill>
              </a:rPr>
              <a:t>&amp; addresses collected from various (usually public) sources and grouped together based on similar characteristics (such as demographics, geographic, psychographics, etc</a:t>
            </a:r>
            <a:r>
              <a:rPr lang="en-US" sz="2400" dirty="0" smtClean="0">
                <a:solidFill>
                  <a:srgbClr val="002060"/>
                </a:solidFill>
              </a:rPr>
              <a:t>.).</a:t>
            </a:r>
            <a:r>
              <a:rPr lang="en-US" sz="2400" dirty="0">
                <a:solidFill>
                  <a:srgbClr val="002060"/>
                </a:solidFill>
              </a:rPr>
              <a:t/>
            </a:r>
            <a:br>
              <a:rPr lang="en-US" sz="2400" dirty="0">
                <a:solidFill>
                  <a:srgbClr val="002060"/>
                </a:solidFill>
              </a:rPr>
            </a:br>
            <a:endParaRPr lang="en-US" sz="2400" dirty="0">
              <a:solidFill>
                <a:srgbClr val="002060"/>
              </a:solidFill>
            </a:endParaRPr>
          </a:p>
        </p:txBody>
      </p:sp>
      <p:sp>
        <p:nvSpPr>
          <p:cNvPr id="8" name="Content Placeholder 7"/>
          <p:cNvSpPr>
            <a:spLocks noGrp="1"/>
          </p:cNvSpPr>
          <p:nvPr>
            <p:ph sz="half" idx="1"/>
          </p:nvPr>
        </p:nvSpPr>
        <p:spPr>
          <a:xfrm>
            <a:off x="628650" y="2900366"/>
            <a:ext cx="3886200" cy="3314020"/>
          </a:xfrm>
        </p:spPr>
        <p:txBody>
          <a:bodyPr>
            <a:normAutofit/>
          </a:bodyPr>
          <a:lstStyle/>
          <a:p>
            <a:pPr marL="0" indent="0">
              <a:buNone/>
            </a:pPr>
            <a:r>
              <a:rPr lang="en-US" sz="2200" b="1" dirty="0" smtClean="0">
                <a:solidFill>
                  <a:srgbClr val="002060"/>
                </a:solidFill>
                <a:latin typeface="+mj-lt"/>
              </a:rPr>
              <a:t>Benefits</a:t>
            </a:r>
          </a:p>
          <a:p>
            <a:pPr marL="0" indent="0">
              <a:buNone/>
            </a:pPr>
            <a:r>
              <a:rPr lang="en-US" sz="2200" dirty="0" smtClean="0">
                <a:solidFill>
                  <a:schemeClr val="bg1"/>
                </a:solidFill>
              </a:rPr>
              <a:t>Can have larger universes and may reach new customers.</a:t>
            </a:r>
            <a:endParaRPr lang="en-US" sz="2200" dirty="0">
              <a:solidFill>
                <a:schemeClr val="bg1"/>
              </a:solidFill>
            </a:endParaRPr>
          </a:p>
        </p:txBody>
      </p:sp>
      <p:sp>
        <p:nvSpPr>
          <p:cNvPr id="9" name="Content Placeholder 8"/>
          <p:cNvSpPr>
            <a:spLocks noGrp="1"/>
          </p:cNvSpPr>
          <p:nvPr>
            <p:ph sz="half" idx="2"/>
          </p:nvPr>
        </p:nvSpPr>
        <p:spPr>
          <a:xfrm>
            <a:off x="4629150" y="2917373"/>
            <a:ext cx="3886200" cy="3314020"/>
          </a:xfrm>
        </p:spPr>
        <p:txBody>
          <a:bodyPr>
            <a:normAutofit/>
          </a:bodyPr>
          <a:lstStyle/>
          <a:p>
            <a:pPr marL="0" indent="0">
              <a:buNone/>
            </a:pPr>
            <a:r>
              <a:rPr lang="en-US" sz="2200" b="1" dirty="0" smtClean="0">
                <a:solidFill>
                  <a:srgbClr val="002060"/>
                </a:solidFill>
                <a:latin typeface="+mj-lt"/>
              </a:rPr>
              <a:t>Drawback</a:t>
            </a:r>
          </a:p>
          <a:p>
            <a:pPr marL="0" indent="0">
              <a:buNone/>
            </a:pPr>
            <a:r>
              <a:rPr lang="en-US" sz="2200" dirty="0" smtClean="0">
                <a:solidFill>
                  <a:schemeClr val="bg1"/>
                </a:solidFill>
              </a:rPr>
              <a:t>Doesn’t necessarily mean they have shown interest in your product/service or something like it.</a:t>
            </a:r>
            <a:endParaRPr lang="en-US" sz="2200" dirty="0">
              <a:solidFill>
                <a:schemeClr val="bg1"/>
              </a:solidFill>
            </a:endParaRPr>
          </a:p>
        </p:txBody>
      </p:sp>
    </p:spTree>
    <p:extLst>
      <p:ext uri="{BB962C8B-B14F-4D97-AF65-F5344CB8AC3E}">
        <p14:creationId xmlns:p14="http://schemas.microsoft.com/office/powerpoint/2010/main" val="3424170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900" dirty="0" smtClean="0">
                <a:solidFill>
                  <a:srgbClr val="002060"/>
                </a:solidFill>
              </a:rPr>
              <a:t>Response </a:t>
            </a:r>
            <a:r>
              <a:rPr lang="en-US" sz="4900" dirty="0">
                <a:solidFill>
                  <a:srgbClr val="002060"/>
                </a:solidFill>
              </a:rPr>
              <a:t>L</a:t>
            </a:r>
            <a:r>
              <a:rPr lang="en-US" sz="4900" dirty="0" smtClean="0">
                <a:solidFill>
                  <a:srgbClr val="002060"/>
                </a:solidFill>
              </a:rPr>
              <a:t>ists −</a:t>
            </a:r>
            <a:br>
              <a:rPr lang="en-US" sz="4900" dirty="0" smtClean="0">
                <a:solidFill>
                  <a:srgbClr val="002060"/>
                </a:solidFill>
              </a:rPr>
            </a:br>
            <a:r>
              <a:rPr lang="en-US" sz="2400" dirty="0">
                <a:solidFill>
                  <a:srgbClr val="002060"/>
                </a:solidFill>
                <a:latin typeface="+mn-lt"/>
              </a:rPr>
              <a:t>Names &amp; addresses of individuals who responded to a product/service. Can be purchaser or hand-raiser.</a:t>
            </a:r>
            <a:r>
              <a:rPr lang="en-US" sz="2200" dirty="0">
                <a:solidFill>
                  <a:srgbClr val="002060"/>
                </a:solidFill>
                <a:latin typeface="+mn-lt"/>
              </a:rPr>
              <a:t/>
            </a:r>
            <a:br>
              <a:rPr lang="en-US" sz="2200" dirty="0">
                <a:solidFill>
                  <a:srgbClr val="002060"/>
                </a:solidFill>
                <a:latin typeface="+mn-lt"/>
              </a:rPr>
            </a:br>
            <a:endParaRPr lang="en-US" sz="4400" dirty="0">
              <a:solidFill>
                <a:srgbClr val="002060"/>
              </a:solidFill>
              <a:latin typeface="+mn-lt"/>
            </a:endParaRPr>
          </a:p>
        </p:txBody>
      </p:sp>
      <p:sp>
        <p:nvSpPr>
          <p:cNvPr id="5" name="Content Placeholder 7"/>
          <p:cNvSpPr txBox="1">
            <a:spLocks/>
          </p:cNvSpPr>
          <p:nvPr/>
        </p:nvSpPr>
        <p:spPr>
          <a:xfrm>
            <a:off x="591911" y="2964640"/>
            <a:ext cx="3818165" cy="2731310"/>
          </a:xfrm>
          <a:prstGeom prst="rect">
            <a:avLst/>
          </a:prstGeom>
          <a:noFill/>
          <a:ln>
            <a:noFill/>
          </a:ln>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endParaRPr lang="en-US" sz="2200" dirty="0" smtClean="0">
              <a:solidFill>
                <a:srgbClr val="002060"/>
              </a:solidFill>
            </a:endParaRPr>
          </a:p>
          <a:p>
            <a:r>
              <a:rPr lang="en-US" sz="2200" dirty="0" smtClean="0">
                <a:solidFill>
                  <a:schemeClr val="bg1"/>
                </a:solidFill>
              </a:rPr>
              <a:t>Shown interest and have taken some form of action for a particular product/service.</a:t>
            </a:r>
          </a:p>
          <a:p>
            <a:endParaRPr lang="en-US" sz="2200" dirty="0">
              <a:solidFill>
                <a:schemeClr val="bg1"/>
              </a:solidFill>
            </a:endParaRPr>
          </a:p>
          <a:p>
            <a:r>
              <a:rPr lang="en-US" sz="2200" dirty="0" smtClean="0">
                <a:solidFill>
                  <a:schemeClr val="bg1"/>
                </a:solidFill>
              </a:rPr>
              <a:t>Reach potential new customers.</a:t>
            </a:r>
            <a:endParaRPr lang="en-US" sz="2200" dirty="0">
              <a:solidFill>
                <a:schemeClr val="bg1"/>
              </a:solidFill>
            </a:endParaRPr>
          </a:p>
        </p:txBody>
      </p:sp>
      <p:sp>
        <p:nvSpPr>
          <p:cNvPr id="7" name="Content Placeholder 8"/>
          <p:cNvSpPr txBox="1">
            <a:spLocks/>
          </p:cNvSpPr>
          <p:nvPr/>
        </p:nvSpPr>
        <p:spPr>
          <a:xfrm>
            <a:off x="5050971" y="3332618"/>
            <a:ext cx="3646715" cy="3314020"/>
          </a:xfrm>
          <a:prstGeom prst="rect">
            <a:avLst/>
          </a:prstGeom>
          <a:noFill/>
          <a:ln>
            <a:no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200" dirty="0" smtClean="0">
                <a:solidFill>
                  <a:schemeClr val="bg1"/>
                </a:solidFill>
              </a:rPr>
              <a:t>Can be more expensive per name and universe size typically is smaller.</a:t>
            </a:r>
            <a:endParaRPr lang="en-US" sz="2200" dirty="0">
              <a:solidFill>
                <a:schemeClr val="bg1"/>
              </a:solidFill>
            </a:endParaRPr>
          </a:p>
        </p:txBody>
      </p:sp>
      <p:sp>
        <p:nvSpPr>
          <p:cNvPr id="2" name="TextBox 1"/>
          <p:cNvSpPr txBox="1"/>
          <p:nvPr/>
        </p:nvSpPr>
        <p:spPr>
          <a:xfrm>
            <a:off x="628650" y="2879522"/>
            <a:ext cx="3744688" cy="430887"/>
          </a:xfrm>
          <a:prstGeom prst="rect">
            <a:avLst/>
          </a:prstGeom>
          <a:noFill/>
          <a:ln>
            <a:noFill/>
          </a:ln>
        </p:spPr>
        <p:txBody>
          <a:bodyPr wrap="square" rtlCol="0">
            <a:spAutoFit/>
          </a:bodyPr>
          <a:lstStyle/>
          <a:p>
            <a:r>
              <a:rPr lang="en-US" sz="2200" b="1" dirty="0" smtClean="0">
                <a:solidFill>
                  <a:srgbClr val="002060"/>
                </a:solidFill>
                <a:latin typeface="+mj-lt"/>
              </a:rPr>
              <a:t>Benefits</a:t>
            </a:r>
            <a:endParaRPr lang="en-US" sz="2200" b="1" dirty="0">
              <a:solidFill>
                <a:srgbClr val="002060"/>
              </a:solidFill>
              <a:latin typeface="+mj-lt"/>
            </a:endParaRPr>
          </a:p>
        </p:txBody>
      </p:sp>
      <p:sp>
        <p:nvSpPr>
          <p:cNvPr id="6" name="TextBox 5"/>
          <p:cNvSpPr txBox="1"/>
          <p:nvPr/>
        </p:nvSpPr>
        <p:spPr>
          <a:xfrm>
            <a:off x="5033387" y="2872285"/>
            <a:ext cx="3646714" cy="430887"/>
          </a:xfrm>
          <a:prstGeom prst="rect">
            <a:avLst/>
          </a:prstGeom>
          <a:noFill/>
          <a:ln>
            <a:noFill/>
          </a:ln>
        </p:spPr>
        <p:txBody>
          <a:bodyPr wrap="square" rtlCol="0">
            <a:spAutoFit/>
          </a:bodyPr>
          <a:lstStyle/>
          <a:p>
            <a:r>
              <a:rPr lang="en-US" sz="2200" b="1" dirty="0" smtClean="0">
                <a:solidFill>
                  <a:srgbClr val="002060"/>
                </a:solidFill>
                <a:latin typeface="+mj-lt"/>
              </a:rPr>
              <a:t>Drawbacks</a:t>
            </a:r>
            <a:endParaRPr lang="en-US" sz="2200" b="1" dirty="0">
              <a:solidFill>
                <a:srgbClr val="002060"/>
              </a:solidFill>
              <a:latin typeface="+mj-lt"/>
            </a:endParaRPr>
          </a:p>
        </p:txBody>
      </p:sp>
    </p:spTree>
    <p:extLst>
      <p:ext uri="{BB962C8B-B14F-4D97-AF65-F5344CB8AC3E}">
        <p14:creationId xmlns:p14="http://schemas.microsoft.com/office/powerpoint/2010/main" val="2339125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a:solidFill>
                  <a:srgbClr val="002060"/>
                </a:solidFill>
              </a:rPr>
              <a:t>Saturation Lists </a:t>
            </a:r>
            <a:r>
              <a:rPr lang="en-US" sz="4400" dirty="0" smtClean="0">
                <a:solidFill>
                  <a:srgbClr val="002060"/>
                </a:solidFill>
              </a:rPr>
              <a:t>−</a:t>
            </a:r>
            <a:br>
              <a:rPr lang="en-US" sz="4400" dirty="0" smtClean="0">
                <a:solidFill>
                  <a:srgbClr val="002060"/>
                </a:solidFill>
              </a:rPr>
            </a:br>
            <a:r>
              <a:rPr lang="en-US" sz="2200" dirty="0">
                <a:solidFill>
                  <a:srgbClr val="002060"/>
                </a:solidFill>
                <a:latin typeface="+mn-lt"/>
              </a:rPr>
              <a:t>Addresses of households in a specific geographic </a:t>
            </a:r>
            <a:r>
              <a:rPr lang="en-US" sz="2200" dirty="0" smtClean="0">
                <a:solidFill>
                  <a:srgbClr val="002060"/>
                </a:solidFill>
                <a:latin typeface="+mn-lt"/>
              </a:rPr>
              <a:t>location.</a:t>
            </a:r>
            <a:r>
              <a:rPr lang="en-US" sz="2200" dirty="0">
                <a:solidFill>
                  <a:srgbClr val="002060"/>
                </a:solidFill>
                <a:latin typeface="+mn-lt"/>
              </a:rPr>
              <a:t/>
            </a:r>
            <a:br>
              <a:rPr lang="en-US" sz="2200" dirty="0">
                <a:solidFill>
                  <a:srgbClr val="002060"/>
                </a:solidFill>
                <a:latin typeface="+mn-lt"/>
              </a:rPr>
            </a:br>
            <a:endParaRPr lang="en-US" sz="2200" dirty="0">
              <a:solidFill>
                <a:srgbClr val="002060"/>
              </a:solidFill>
              <a:latin typeface="+mn-lt"/>
            </a:endParaRPr>
          </a:p>
        </p:txBody>
      </p:sp>
      <p:sp>
        <p:nvSpPr>
          <p:cNvPr id="5" name="Content Placeholder 7"/>
          <p:cNvSpPr txBox="1">
            <a:spLocks/>
          </p:cNvSpPr>
          <p:nvPr/>
        </p:nvSpPr>
        <p:spPr>
          <a:xfrm>
            <a:off x="751115" y="3342709"/>
            <a:ext cx="3712028" cy="3314020"/>
          </a:xfrm>
          <a:prstGeom prst="rect">
            <a:avLst/>
          </a:prstGeom>
          <a:noFill/>
          <a:ln>
            <a:noFill/>
          </a:ln>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sz="2200" dirty="0" smtClean="0">
                <a:solidFill>
                  <a:schemeClr val="bg1"/>
                </a:solidFill>
              </a:rPr>
              <a:t>Usually </a:t>
            </a:r>
            <a:r>
              <a:rPr lang="en-US" sz="2200" dirty="0">
                <a:solidFill>
                  <a:schemeClr val="bg1"/>
                </a:solidFill>
              </a:rPr>
              <a:t>cheaper to purchase and good when products/services </a:t>
            </a:r>
            <a:r>
              <a:rPr lang="en-US" sz="2200" dirty="0" smtClean="0">
                <a:solidFill>
                  <a:schemeClr val="bg1"/>
                </a:solidFill>
              </a:rPr>
              <a:t>are </a:t>
            </a:r>
            <a:r>
              <a:rPr lang="en-US" sz="2200" dirty="0">
                <a:solidFill>
                  <a:schemeClr val="bg1"/>
                </a:solidFill>
              </a:rPr>
              <a:t>based on foot traffic (local stores</a:t>
            </a:r>
            <a:r>
              <a:rPr lang="en-US" sz="2200" dirty="0" smtClean="0">
                <a:solidFill>
                  <a:schemeClr val="bg1"/>
                </a:solidFill>
              </a:rPr>
              <a:t>).</a:t>
            </a:r>
          </a:p>
          <a:p>
            <a:endParaRPr lang="en-US" sz="2200" dirty="0">
              <a:solidFill>
                <a:schemeClr val="bg1"/>
              </a:solidFill>
            </a:endParaRPr>
          </a:p>
        </p:txBody>
      </p:sp>
      <p:sp>
        <p:nvSpPr>
          <p:cNvPr id="7" name="Content Placeholder 8"/>
          <p:cNvSpPr txBox="1">
            <a:spLocks/>
          </p:cNvSpPr>
          <p:nvPr/>
        </p:nvSpPr>
        <p:spPr>
          <a:xfrm>
            <a:off x="5050971" y="3332618"/>
            <a:ext cx="3646715" cy="3314020"/>
          </a:xfrm>
          <a:prstGeom prst="rect">
            <a:avLst/>
          </a:prstGeom>
          <a:noFill/>
          <a:ln>
            <a:no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200" dirty="0" smtClean="0">
                <a:solidFill>
                  <a:schemeClr val="bg1"/>
                </a:solidFill>
              </a:rPr>
              <a:t>Targets </a:t>
            </a:r>
            <a:r>
              <a:rPr lang="en-US" sz="2200" dirty="0">
                <a:solidFill>
                  <a:schemeClr val="bg1"/>
                </a:solidFill>
              </a:rPr>
              <a:t>everyone in a given location. Names are not always included (just address</a:t>
            </a:r>
            <a:r>
              <a:rPr lang="en-US" sz="2200" dirty="0" smtClean="0">
                <a:solidFill>
                  <a:schemeClr val="bg1"/>
                </a:solidFill>
              </a:rPr>
              <a:t>).</a:t>
            </a:r>
            <a:endParaRPr lang="en-US" sz="2200" dirty="0">
              <a:solidFill>
                <a:schemeClr val="bg1"/>
              </a:solidFill>
            </a:endParaRPr>
          </a:p>
        </p:txBody>
      </p:sp>
      <p:sp>
        <p:nvSpPr>
          <p:cNvPr id="8" name="TextBox 7"/>
          <p:cNvSpPr txBox="1"/>
          <p:nvPr/>
        </p:nvSpPr>
        <p:spPr>
          <a:xfrm>
            <a:off x="751116" y="2851639"/>
            <a:ext cx="3712027" cy="430887"/>
          </a:xfrm>
          <a:prstGeom prst="rect">
            <a:avLst/>
          </a:prstGeom>
          <a:noFill/>
          <a:ln>
            <a:noFill/>
          </a:ln>
        </p:spPr>
        <p:txBody>
          <a:bodyPr wrap="square" rtlCol="0">
            <a:spAutoFit/>
          </a:bodyPr>
          <a:lstStyle/>
          <a:p>
            <a:r>
              <a:rPr lang="en-US" sz="2200" b="1" dirty="0" smtClean="0">
                <a:solidFill>
                  <a:srgbClr val="002060"/>
                </a:solidFill>
                <a:latin typeface="+mj-lt"/>
              </a:rPr>
              <a:t>Benefits</a:t>
            </a:r>
            <a:endParaRPr lang="en-US" sz="2200" b="1" dirty="0">
              <a:solidFill>
                <a:srgbClr val="002060"/>
              </a:solidFill>
              <a:latin typeface="+mj-lt"/>
            </a:endParaRPr>
          </a:p>
        </p:txBody>
      </p:sp>
      <p:sp>
        <p:nvSpPr>
          <p:cNvPr id="9" name="TextBox 8"/>
          <p:cNvSpPr txBox="1"/>
          <p:nvPr/>
        </p:nvSpPr>
        <p:spPr>
          <a:xfrm>
            <a:off x="5040085" y="2829868"/>
            <a:ext cx="3657601" cy="430887"/>
          </a:xfrm>
          <a:prstGeom prst="rect">
            <a:avLst/>
          </a:prstGeom>
          <a:noFill/>
          <a:ln>
            <a:noFill/>
          </a:ln>
        </p:spPr>
        <p:txBody>
          <a:bodyPr wrap="square" rtlCol="0">
            <a:spAutoFit/>
          </a:bodyPr>
          <a:lstStyle/>
          <a:p>
            <a:r>
              <a:rPr lang="en-US" sz="2200" b="1" smtClean="0">
                <a:solidFill>
                  <a:srgbClr val="002060"/>
                </a:solidFill>
                <a:latin typeface="+mj-lt"/>
              </a:rPr>
              <a:t>Drawbacks</a:t>
            </a:r>
            <a:endParaRPr lang="en-US" sz="2200" b="1" dirty="0">
              <a:solidFill>
                <a:srgbClr val="002060"/>
              </a:solidFill>
              <a:latin typeface="+mj-lt"/>
            </a:endParaRPr>
          </a:p>
        </p:txBody>
      </p:sp>
    </p:spTree>
    <p:extLst>
      <p:ext uri="{BB962C8B-B14F-4D97-AF65-F5344CB8AC3E}">
        <p14:creationId xmlns:p14="http://schemas.microsoft.com/office/powerpoint/2010/main" val="2125647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1732</TotalTime>
  <Words>1326</Words>
  <Application>Microsoft Office PowerPoint</Application>
  <PresentationFormat>On-screen Show (4:3)</PresentationFormat>
  <Paragraphs>334</Paragraphs>
  <Slides>26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PMingLiU-ExtB</vt:lpstr>
      <vt:lpstr>Arial</vt:lpstr>
      <vt:lpstr>Calibri</vt:lpstr>
      <vt:lpstr>Lucida Handwriting</vt:lpstr>
      <vt:lpstr>Office Theme</vt:lpstr>
      <vt:lpstr>Prospecting List Buying &amp; Selling Fundamentals </vt:lpstr>
      <vt:lpstr>PowerPoint Presentation</vt:lpstr>
      <vt:lpstr>PowerPoint Presentation</vt:lpstr>
      <vt:lpstr>Achieving Your Goals </vt:lpstr>
      <vt:lpstr>Mailing Strategy</vt:lpstr>
      <vt:lpstr>House Lists − Past and current customers whose contact information you have or people who have expressed interest in your product or service.</vt:lpstr>
      <vt:lpstr>Compiled Lists − Names &amp; addresses collected from various (usually public) sources and grouped together based on similar characteristics (such as demographics, geographic, psychographics, etc.). </vt:lpstr>
      <vt:lpstr>Response Lists − Names &amp; addresses of individuals who responded to a product/service. Can be purchaser or hand-raiser. </vt:lpstr>
      <vt:lpstr>Saturation Lists − Addresses of households in a specific geographic location. </vt:lpstr>
      <vt:lpstr>Involved parties </vt:lpstr>
      <vt:lpstr>List Owner − Owns a collection of individuals’ contact information. </vt:lpstr>
      <vt:lpstr>List Buyer− Purchases/rents a collection of names and addresses.</vt:lpstr>
      <vt:lpstr>List Broker − Liaison between list buyer and seller. Brokers will provide a data card for buying consideration and facilitate the actual exchange of contact information of the individuals if purchased/rented. </vt:lpstr>
      <vt:lpstr>Data Card −  Marketing documentation provided by list broker describing the mailing list. </vt:lpstr>
      <vt:lpstr>Analyze the Results</vt:lpstr>
      <vt:lpstr>Campaign Parameters− Set up unique codes to capture response by each list.  −Require a code (unique to list) to redeem a discount.  −Have unique URL for each list. </vt:lpstr>
      <vt:lpstr>Maximize Efforts −</vt:lpstr>
      <vt:lpstr>Scenario </vt:lpstr>
      <vt:lpstr>PowerPoint Presentation</vt:lpstr>
      <vt:lpstr>Creative − Your creative was already developed and approved.</vt:lpstr>
      <vt:lpstr>Audience</vt:lpstr>
      <vt:lpstr>Strategy− You decided to grow the customer base by acquiring new customers and re-activating lapsed subscribers. </vt:lpstr>
      <vt:lpstr>PowerPoint Presentation</vt:lpstr>
      <vt:lpstr>List Recommendations</vt:lpstr>
      <vt:lpstr>PowerPoint Presentation</vt:lpstr>
      <vt:lpstr>PowerPoint Presentation</vt:lpstr>
    </vt:vector>
  </TitlesOfParts>
  <Company>US Postal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Snead, Heather L - Washington, DC</dc:creator>
  <cp:lastModifiedBy>Snead, Heather L - Washington, DC</cp:lastModifiedBy>
  <cp:revision>214</cp:revision>
  <cp:lastPrinted>2019-03-01T16:01:47Z</cp:lastPrinted>
  <dcterms:created xsi:type="dcterms:W3CDTF">2018-08-17T15:18:25Z</dcterms:created>
  <dcterms:modified xsi:type="dcterms:W3CDTF">2019-04-09T21:20:35Z</dcterms:modified>
</cp:coreProperties>
</file>